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5"/>
  </p:notesMasterIdLst>
  <p:sldIdLst>
    <p:sldId id="256" r:id="rId2"/>
    <p:sldId id="353" r:id="rId3"/>
    <p:sldId id="320" r:id="rId4"/>
    <p:sldId id="261" r:id="rId5"/>
    <p:sldId id="295" r:id="rId6"/>
    <p:sldId id="268" r:id="rId7"/>
    <p:sldId id="267" r:id="rId8"/>
    <p:sldId id="270" r:id="rId9"/>
    <p:sldId id="269" r:id="rId10"/>
    <p:sldId id="271" r:id="rId11"/>
    <p:sldId id="296" r:id="rId12"/>
    <p:sldId id="257" r:id="rId13"/>
    <p:sldId id="300" r:id="rId14"/>
    <p:sldId id="322" r:id="rId15"/>
    <p:sldId id="301" r:id="rId16"/>
    <p:sldId id="304" r:id="rId17"/>
    <p:sldId id="279" r:id="rId18"/>
    <p:sldId id="263" r:id="rId19"/>
    <p:sldId id="324" r:id="rId20"/>
    <p:sldId id="258" r:id="rId21"/>
    <p:sldId id="325" r:id="rId22"/>
    <p:sldId id="303" r:id="rId23"/>
    <p:sldId id="273" r:id="rId24"/>
    <p:sldId id="334" r:id="rId25"/>
    <p:sldId id="335" r:id="rId26"/>
    <p:sldId id="336" r:id="rId27"/>
    <p:sldId id="260" r:id="rId28"/>
    <p:sldId id="277" r:id="rId29"/>
    <p:sldId id="272" r:id="rId30"/>
    <p:sldId id="275" r:id="rId31"/>
    <p:sldId id="276" r:id="rId32"/>
    <p:sldId id="262" r:id="rId33"/>
    <p:sldId id="297" r:id="rId34"/>
    <p:sldId id="287" r:id="rId35"/>
    <p:sldId id="288" r:id="rId36"/>
    <p:sldId id="289" r:id="rId37"/>
    <p:sldId id="266" r:id="rId38"/>
    <p:sldId id="326" r:id="rId39"/>
    <p:sldId id="342" r:id="rId40"/>
    <p:sldId id="347" r:id="rId41"/>
    <p:sldId id="354" r:id="rId42"/>
    <p:sldId id="274" r:id="rId43"/>
    <p:sldId id="265" r:id="rId44"/>
    <p:sldId id="343" r:id="rId45"/>
    <p:sldId id="348" r:id="rId46"/>
    <p:sldId id="355" r:id="rId47"/>
    <p:sldId id="344" r:id="rId48"/>
    <p:sldId id="349" r:id="rId49"/>
    <p:sldId id="356" r:id="rId50"/>
    <p:sldId id="350" r:id="rId51"/>
    <p:sldId id="345" r:id="rId52"/>
    <p:sldId id="357" r:id="rId53"/>
    <p:sldId id="346" r:id="rId54"/>
    <p:sldId id="351" r:id="rId55"/>
    <p:sldId id="358" r:id="rId56"/>
    <p:sldId id="298" r:id="rId57"/>
    <p:sldId id="294" r:id="rId58"/>
    <p:sldId id="321" r:id="rId59"/>
    <p:sldId id="337" r:id="rId60"/>
    <p:sldId id="338" r:id="rId61"/>
    <p:sldId id="341" r:id="rId62"/>
    <p:sldId id="339" r:id="rId63"/>
    <p:sldId id="340" r:id="rId64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9" autoAdjust="0"/>
    <p:restoredTop sz="87866" autoAdjust="0"/>
  </p:normalViewPr>
  <p:slideViewPr>
    <p:cSldViewPr>
      <p:cViewPr varScale="1">
        <p:scale>
          <a:sx n="65" d="100"/>
          <a:sy n="65" d="100"/>
        </p:scale>
        <p:origin x="48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7" y="131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90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F507E-39FE-4147-8324-5FE4180EE2F8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3D0EC54-3D63-443C-AFB4-79A45D05A5D5}">
      <dgm:prSet phldrT="[文字]" custT="1"/>
      <dgm:spPr/>
      <dgm:t>
        <a:bodyPr anchor="b" anchorCtr="0"/>
        <a:lstStyle/>
        <a:p>
          <a:r>
            <a:rPr lang="en-US" altLang="zh-TW" sz="3200" dirty="0"/>
            <a:t>30%</a:t>
          </a:r>
          <a:r>
            <a:rPr lang="zh-TW" altLang="zh-TW" sz="3200" dirty="0"/>
            <a:t>學士</a:t>
          </a:r>
          <a:endParaRPr lang="en-US" altLang="zh-TW" sz="3200" dirty="0"/>
        </a:p>
        <a:p>
          <a:r>
            <a:rPr lang="en-US" altLang="zh-TW" sz="3200" b="0" i="0" dirty="0"/>
            <a:t>(</a:t>
          </a:r>
          <a:r>
            <a:rPr lang="zh-TW" altLang="en-US" sz="3200" b="0" i="0" dirty="0"/>
            <a:t>資助或自資</a:t>
          </a:r>
          <a:r>
            <a:rPr lang="en-US" altLang="zh-TW" sz="3200" b="0" i="0" dirty="0"/>
            <a:t>)</a:t>
          </a:r>
          <a:endParaRPr lang="zh-TW" altLang="en-US" sz="3200" dirty="0"/>
        </a:p>
      </dgm:t>
    </dgm:pt>
    <dgm:pt modelId="{27135A59-1D9C-4FF6-9220-F146B702A304}" type="parTrans" cxnId="{505D62F4-5C23-42D3-8F54-A638B61E9E68}">
      <dgm:prSet/>
      <dgm:spPr/>
      <dgm:t>
        <a:bodyPr/>
        <a:lstStyle/>
        <a:p>
          <a:endParaRPr lang="zh-TW" altLang="en-US"/>
        </a:p>
      </dgm:t>
    </dgm:pt>
    <dgm:pt modelId="{420D7BE9-3B05-4579-AFA0-4026C8DB5833}" type="sibTrans" cxnId="{505D62F4-5C23-42D3-8F54-A638B61E9E68}">
      <dgm:prSet/>
      <dgm:spPr/>
      <dgm:t>
        <a:bodyPr/>
        <a:lstStyle/>
        <a:p>
          <a:endParaRPr lang="zh-TW" altLang="en-US"/>
        </a:p>
      </dgm:t>
    </dgm:pt>
    <dgm:pt modelId="{9D656C93-7492-4CA6-B03D-E69860FF7C24}">
      <dgm:prSet phldrT="[文字]" custT="1"/>
      <dgm:spPr/>
      <dgm:t>
        <a:bodyPr anchor="b" anchorCtr="0"/>
        <a:lstStyle/>
        <a:p>
          <a:r>
            <a:rPr lang="en-US" altLang="zh-TW" sz="3200" dirty="0"/>
            <a:t>50%</a:t>
          </a:r>
          <a:r>
            <a:rPr lang="zh-TW" altLang="zh-TW" sz="3200" dirty="0"/>
            <a:t>副學位</a:t>
          </a:r>
          <a:endParaRPr lang="en-US" altLang="zh-TW" sz="3200" dirty="0"/>
        </a:p>
        <a:p>
          <a:r>
            <a:rPr lang="en-US" altLang="zh-TW" sz="3200" b="0" i="0" dirty="0"/>
            <a:t>(</a:t>
          </a:r>
          <a:r>
            <a:rPr lang="zh-TW" altLang="en-US" sz="3200" b="0" i="0" dirty="0"/>
            <a:t>副學士或高級文憑</a:t>
          </a:r>
          <a:r>
            <a:rPr lang="en-US" altLang="zh-TW" sz="3200" b="0" i="0" dirty="0"/>
            <a:t>)</a:t>
          </a:r>
          <a:endParaRPr lang="zh-TW" altLang="en-US" sz="3200" dirty="0"/>
        </a:p>
      </dgm:t>
    </dgm:pt>
    <dgm:pt modelId="{B23123AB-7FBC-4AEE-9E8D-7085305ED109}" type="parTrans" cxnId="{B15F22A9-63CA-4955-80FA-3E73CA90F334}">
      <dgm:prSet/>
      <dgm:spPr/>
      <dgm:t>
        <a:bodyPr/>
        <a:lstStyle/>
        <a:p>
          <a:endParaRPr lang="zh-TW" altLang="en-US"/>
        </a:p>
      </dgm:t>
    </dgm:pt>
    <dgm:pt modelId="{B49F3532-9413-4A7C-989D-9E50E0101348}" type="sibTrans" cxnId="{B15F22A9-63CA-4955-80FA-3E73CA90F334}">
      <dgm:prSet/>
      <dgm:spPr/>
      <dgm:t>
        <a:bodyPr/>
        <a:lstStyle/>
        <a:p>
          <a:endParaRPr lang="zh-TW" altLang="en-US"/>
        </a:p>
      </dgm:t>
    </dgm:pt>
    <dgm:pt modelId="{E4D12E35-C1B2-48F5-91DA-4AB5D3E5C71C}">
      <dgm:prSet phldrT="[文字]" custT="1"/>
      <dgm:spPr/>
      <dgm:t>
        <a:bodyPr anchor="b" anchorCtr="0"/>
        <a:lstStyle/>
        <a:p>
          <a:r>
            <a:rPr lang="en-US" altLang="zh-TW" sz="3200" dirty="0"/>
            <a:t>20%</a:t>
          </a:r>
          <a:r>
            <a:rPr lang="zh-TW" altLang="zh-TW" sz="3200" dirty="0"/>
            <a:t>其他文憑</a:t>
          </a:r>
          <a:endParaRPr lang="zh-TW" altLang="en-US" sz="3200" dirty="0"/>
        </a:p>
      </dgm:t>
    </dgm:pt>
    <dgm:pt modelId="{C695FD28-3F08-4C6B-8681-0A2862B6746A}" type="parTrans" cxnId="{AC9C010E-BBA6-4D76-9955-B83A2ECEA0FB}">
      <dgm:prSet/>
      <dgm:spPr/>
      <dgm:t>
        <a:bodyPr/>
        <a:lstStyle/>
        <a:p>
          <a:endParaRPr lang="zh-TW" altLang="en-US"/>
        </a:p>
      </dgm:t>
    </dgm:pt>
    <dgm:pt modelId="{F6DA5516-1E92-4C13-AA8C-675439BFF624}" type="sibTrans" cxnId="{AC9C010E-BBA6-4D76-9955-B83A2ECEA0FB}">
      <dgm:prSet/>
      <dgm:spPr/>
      <dgm:t>
        <a:bodyPr/>
        <a:lstStyle/>
        <a:p>
          <a:endParaRPr lang="zh-TW" altLang="en-US"/>
        </a:p>
      </dgm:t>
    </dgm:pt>
    <dgm:pt modelId="{4FBD77D7-2086-407A-B418-7CF55E40A486}" type="pres">
      <dgm:prSet presAssocID="{CDBF507E-39FE-4147-8324-5FE4180EE2F8}" presName="Name0" presStyleCnt="0">
        <dgm:presLayoutVars>
          <dgm:dir/>
          <dgm:animLvl val="lvl"/>
          <dgm:resizeHandles val="exact"/>
        </dgm:presLayoutVars>
      </dgm:prSet>
      <dgm:spPr/>
    </dgm:pt>
    <dgm:pt modelId="{E3D11D3B-D23A-4CA2-8FD3-CB7F454712AF}" type="pres">
      <dgm:prSet presAssocID="{F3D0EC54-3D63-443C-AFB4-79A45D05A5D5}" presName="Name8" presStyleCnt="0"/>
      <dgm:spPr/>
    </dgm:pt>
    <dgm:pt modelId="{B5D9DC40-A5E8-4AAF-9FC5-66B0A1E03A9B}" type="pres">
      <dgm:prSet presAssocID="{F3D0EC54-3D63-443C-AFB4-79A45D05A5D5}" presName="level" presStyleLbl="node1" presStyleIdx="0" presStyleCnt="3" custScaleY="27688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7B2181-494C-4270-93A5-6802BB386C86}" type="pres">
      <dgm:prSet presAssocID="{F3D0EC54-3D63-443C-AFB4-79A45D05A5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52062B-D794-4B35-9F4F-430710A44299}" type="pres">
      <dgm:prSet presAssocID="{9D656C93-7492-4CA6-B03D-E69860FF7C24}" presName="Name8" presStyleCnt="0"/>
      <dgm:spPr/>
    </dgm:pt>
    <dgm:pt modelId="{50375D83-A123-4534-87FF-8508689C819E}" type="pres">
      <dgm:prSet presAssocID="{9D656C93-7492-4CA6-B03D-E69860FF7C24}" presName="level" presStyleLbl="node1" presStyleIdx="1" presStyleCnt="3" custScaleY="22586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BB8FD-0D11-4415-949E-93479C9D8374}" type="pres">
      <dgm:prSet presAssocID="{9D656C93-7492-4CA6-B03D-E69860FF7C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2C7A53-D3F4-455A-BED0-DE94267DEBA4}" type="pres">
      <dgm:prSet presAssocID="{E4D12E35-C1B2-48F5-91DA-4AB5D3E5C71C}" presName="Name8" presStyleCnt="0"/>
      <dgm:spPr/>
    </dgm:pt>
    <dgm:pt modelId="{C09B6D87-50B1-4D4C-8856-DBA770D51B9C}" type="pres">
      <dgm:prSet presAssocID="{E4D12E35-C1B2-48F5-91DA-4AB5D3E5C71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C3DD6-A8E3-4674-A129-B073BC30D40D}" type="pres">
      <dgm:prSet presAssocID="{E4D12E35-C1B2-48F5-91DA-4AB5D3E5C7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886EAC-0AA9-4706-9532-BFD826C42D77}" type="presOf" srcId="{9D656C93-7492-4CA6-B03D-E69860FF7C24}" destId="{A10BB8FD-0D11-4415-949E-93479C9D8374}" srcOrd="1" destOrd="0" presId="urn:microsoft.com/office/officeart/2005/8/layout/pyramid1"/>
    <dgm:cxn modelId="{C4989F24-7A80-4125-B4B4-F487F940AD4F}" type="presOf" srcId="{9D656C93-7492-4CA6-B03D-E69860FF7C24}" destId="{50375D83-A123-4534-87FF-8508689C819E}" srcOrd="0" destOrd="0" presId="urn:microsoft.com/office/officeart/2005/8/layout/pyramid1"/>
    <dgm:cxn modelId="{9E68F30B-48BD-427B-85F6-8C32BED581DB}" type="presOf" srcId="{CDBF507E-39FE-4147-8324-5FE4180EE2F8}" destId="{4FBD77D7-2086-407A-B418-7CF55E40A486}" srcOrd="0" destOrd="0" presId="urn:microsoft.com/office/officeart/2005/8/layout/pyramid1"/>
    <dgm:cxn modelId="{C94514DC-AA8D-44B8-AAF1-E12170FD7805}" type="presOf" srcId="{F3D0EC54-3D63-443C-AFB4-79A45D05A5D5}" destId="{B5D9DC40-A5E8-4AAF-9FC5-66B0A1E03A9B}" srcOrd="0" destOrd="0" presId="urn:microsoft.com/office/officeart/2005/8/layout/pyramid1"/>
    <dgm:cxn modelId="{AC9C010E-BBA6-4D76-9955-B83A2ECEA0FB}" srcId="{CDBF507E-39FE-4147-8324-5FE4180EE2F8}" destId="{E4D12E35-C1B2-48F5-91DA-4AB5D3E5C71C}" srcOrd="2" destOrd="0" parTransId="{C695FD28-3F08-4C6B-8681-0A2862B6746A}" sibTransId="{F6DA5516-1E92-4C13-AA8C-675439BFF624}"/>
    <dgm:cxn modelId="{1FDAF497-FF6C-4B86-A083-0A9DF8FD9F19}" type="presOf" srcId="{E4D12E35-C1B2-48F5-91DA-4AB5D3E5C71C}" destId="{199C3DD6-A8E3-4674-A129-B073BC30D40D}" srcOrd="1" destOrd="0" presId="urn:microsoft.com/office/officeart/2005/8/layout/pyramid1"/>
    <dgm:cxn modelId="{5927A4AB-6359-4670-88C0-D9262BD240FA}" type="presOf" srcId="{F3D0EC54-3D63-443C-AFB4-79A45D05A5D5}" destId="{0A7B2181-494C-4270-93A5-6802BB386C86}" srcOrd="1" destOrd="0" presId="urn:microsoft.com/office/officeart/2005/8/layout/pyramid1"/>
    <dgm:cxn modelId="{8349A021-99E9-4F2C-B9EB-F93A7D79123F}" type="presOf" srcId="{E4D12E35-C1B2-48F5-91DA-4AB5D3E5C71C}" destId="{C09B6D87-50B1-4D4C-8856-DBA770D51B9C}" srcOrd="0" destOrd="0" presId="urn:microsoft.com/office/officeart/2005/8/layout/pyramid1"/>
    <dgm:cxn modelId="{505D62F4-5C23-42D3-8F54-A638B61E9E68}" srcId="{CDBF507E-39FE-4147-8324-5FE4180EE2F8}" destId="{F3D0EC54-3D63-443C-AFB4-79A45D05A5D5}" srcOrd="0" destOrd="0" parTransId="{27135A59-1D9C-4FF6-9220-F146B702A304}" sibTransId="{420D7BE9-3B05-4579-AFA0-4026C8DB5833}"/>
    <dgm:cxn modelId="{B15F22A9-63CA-4955-80FA-3E73CA90F334}" srcId="{CDBF507E-39FE-4147-8324-5FE4180EE2F8}" destId="{9D656C93-7492-4CA6-B03D-E69860FF7C24}" srcOrd="1" destOrd="0" parTransId="{B23123AB-7FBC-4AEE-9E8D-7085305ED109}" sibTransId="{B49F3532-9413-4A7C-989D-9E50E0101348}"/>
    <dgm:cxn modelId="{4BD91F7A-FA4D-4829-B8D9-91E06D361129}" type="presParOf" srcId="{4FBD77D7-2086-407A-B418-7CF55E40A486}" destId="{E3D11D3B-D23A-4CA2-8FD3-CB7F454712AF}" srcOrd="0" destOrd="0" presId="urn:microsoft.com/office/officeart/2005/8/layout/pyramid1"/>
    <dgm:cxn modelId="{ABC6D2B8-CC51-42C4-B759-4BAE9791C07B}" type="presParOf" srcId="{E3D11D3B-D23A-4CA2-8FD3-CB7F454712AF}" destId="{B5D9DC40-A5E8-4AAF-9FC5-66B0A1E03A9B}" srcOrd="0" destOrd="0" presId="urn:microsoft.com/office/officeart/2005/8/layout/pyramid1"/>
    <dgm:cxn modelId="{0E777AED-8BE0-465C-BA0A-C662E70DB753}" type="presParOf" srcId="{E3D11D3B-D23A-4CA2-8FD3-CB7F454712AF}" destId="{0A7B2181-494C-4270-93A5-6802BB386C86}" srcOrd="1" destOrd="0" presId="urn:microsoft.com/office/officeart/2005/8/layout/pyramid1"/>
    <dgm:cxn modelId="{4767341A-92DB-4901-830E-A43E6DE76B7E}" type="presParOf" srcId="{4FBD77D7-2086-407A-B418-7CF55E40A486}" destId="{EA52062B-D794-4B35-9F4F-430710A44299}" srcOrd="1" destOrd="0" presId="urn:microsoft.com/office/officeart/2005/8/layout/pyramid1"/>
    <dgm:cxn modelId="{17F74841-9257-435D-8940-F2F87AA60DA4}" type="presParOf" srcId="{EA52062B-D794-4B35-9F4F-430710A44299}" destId="{50375D83-A123-4534-87FF-8508689C819E}" srcOrd="0" destOrd="0" presId="urn:microsoft.com/office/officeart/2005/8/layout/pyramid1"/>
    <dgm:cxn modelId="{F36C1458-850A-4932-9B1F-88BFE190E624}" type="presParOf" srcId="{EA52062B-D794-4B35-9F4F-430710A44299}" destId="{A10BB8FD-0D11-4415-949E-93479C9D8374}" srcOrd="1" destOrd="0" presId="urn:microsoft.com/office/officeart/2005/8/layout/pyramid1"/>
    <dgm:cxn modelId="{AAE9A04D-09E2-4090-BC74-3458031762FA}" type="presParOf" srcId="{4FBD77D7-2086-407A-B418-7CF55E40A486}" destId="{052C7A53-D3F4-455A-BED0-DE94267DEBA4}" srcOrd="2" destOrd="0" presId="urn:microsoft.com/office/officeart/2005/8/layout/pyramid1"/>
    <dgm:cxn modelId="{2297D0FE-C2FC-4B6F-8253-CDB6EF126D15}" type="presParOf" srcId="{052C7A53-D3F4-455A-BED0-DE94267DEBA4}" destId="{C09B6D87-50B1-4D4C-8856-DBA770D51B9C}" srcOrd="0" destOrd="0" presId="urn:microsoft.com/office/officeart/2005/8/layout/pyramid1"/>
    <dgm:cxn modelId="{24FB7E25-16BB-4242-BA30-CCA5BD1A4BBF}" type="presParOf" srcId="{052C7A53-D3F4-455A-BED0-DE94267DEBA4}" destId="{199C3DD6-A8E3-4674-A129-B073BC30D4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33727-8654-475E-8E83-C12F36DCD7C2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921C232D-A403-4E36-AF3A-DF0EA0363013}">
      <dgm:prSet phldrT="[文字]"/>
      <dgm:spPr/>
      <dgm:t>
        <a:bodyPr/>
        <a:lstStyle/>
        <a:p>
          <a:r>
            <a:rPr lang="zh-TW" altLang="en-US" dirty="0"/>
            <a:t>領取取錄通知書</a:t>
          </a:r>
        </a:p>
      </dgm:t>
    </dgm:pt>
    <dgm:pt modelId="{396AE00E-A668-4C7F-A96E-8F95A09B993A}" type="parTrans" cxnId="{FBC7E330-D4F4-4FEB-B890-A450A9C592A3}">
      <dgm:prSet/>
      <dgm:spPr/>
      <dgm:t>
        <a:bodyPr/>
        <a:lstStyle/>
        <a:p>
          <a:endParaRPr lang="zh-TW" altLang="en-US"/>
        </a:p>
      </dgm:t>
    </dgm:pt>
    <dgm:pt modelId="{15E92811-8793-4728-B8CE-2D935E35D98D}" type="sibTrans" cxnId="{FBC7E330-D4F4-4FEB-B890-A450A9C592A3}">
      <dgm:prSet/>
      <dgm:spPr/>
      <dgm:t>
        <a:bodyPr/>
        <a:lstStyle/>
        <a:p>
          <a:endParaRPr lang="zh-TW" altLang="en-US"/>
        </a:p>
      </dgm:t>
    </dgm:pt>
    <dgm:pt modelId="{BD52981D-D23A-4EA5-9519-2772EE4755C5}">
      <dgm:prSet phldrT="[文字]"/>
      <dgm:spPr/>
      <dgm:t>
        <a:bodyPr/>
        <a:lstStyle/>
        <a:p>
          <a:r>
            <a:rPr lang="zh-TW" altLang="en-US" dirty="0"/>
            <a:t>繳交留位費</a:t>
          </a:r>
        </a:p>
      </dgm:t>
    </dgm:pt>
    <dgm:pt modelId="{5248E3A6-C0BC-4EAA-BC45-5AA75613328D}" type="parTrans" cxnId="{689223AB-91A2-42A8-A537-ADDE581F4C67}">
      <dgm:prSet/>
      <dgm:spPr/>
      <dgm:t>
        <a:bodyPr/>
        <a:lstStyle/>
        <a:p>
          <a:endParaRPr lang="zh-TW" altLang="en-US"/>
        </a:p>
      </dgm:t>
    </dgm:pt>
    <dgm:pt modelId="{CFB77972-8695-4180-A376-63C4025BF979}" type="sibTrans" cxnId="{689223AB-91A2-42A8-A537-ADDE581F4C67}">
      <dgm:prSet/>
      <dgm:spPr/>
      <dgm:t>
        <a:bodyPr/>
        <a:lstStyle/>
        <a:p>
          <a:endParaRPr lang="zh-TW" altLang="en-US"/>
        </a:p>
      </dgm:t>
    </dgm:pt>
    <dgm:pt modelId="{077F5051-9110-4DBD-A5A0-5AF1E60868A0}">
      <dgm:prSet phldrT="[文字]"/>
      <dgm:spPr/>
      <dgm:t>
        <a:bodyPr/>
        <a:lstStyle/>
        <a:p>
          <a:r>
            <a:rPr lang="zh-TW" altLang="en-US" dirty="0"/>
            <a:t>登記入學</a:t>
          </a:r>
        </a:p>
      </dgm:t>
    </dgm:pt>
    <dgm:pt modelId="{B5C2E185-D500-4D7E-92FC-616B03A2B877}" type="parTrans" cxnId="{33123708-2001-4271-A3FA-9045B960E30F}">
      <dgm:prSet/>
      <dgm:spPr/>
      <dgm:t>
        <a:bodyPr/>
        <a:lstStyle/>
        <a:p>
          <a:endParaRPr lang="zh-TW" altLang="en-US"/>
        </a:p>
      </dgm:t>
    </dgm:pt>
    <dgm:pt modelId="{1B84DB99-4286-4D12-87BD-CF3EB1E55028}" type="sibTrans" cxnId="{33123708-2001-4271-A3FA-9045B960E30F}">
      <dgm:prSet/>
      <dgm:spPr/>
      <dgm:t>
        <a:bodyPr/>
        <a:lstStyle/>
        <a:p>
          <a:endParaRPr lang="zh-TW" altLang="en-US"/>
        </a:p>
      </dgm:t>
    </dgm:pt>
    <dgm:pt modelId="{2F16B5FA-E305-4F78-B473-8D8D6C726E3C}" type="pres">
      <dgm:prSet presAssocID="{EC433727-8654-475E-8E83-C12F36DCD7C2}" presName="CompostProcess" presStyleCnt="0">
        <dgm:presLayoutVars>
          <dgm:dir/>
          <dgm:resizeHandles val="exact"/>
        </dgm:presLayoutVars>
      </dgm:prSet>
      <dgm:spPr/>
    </dgm:pt>
    <dgm:pt modelId="{40C3CE56-F1E5-46B1-9DAC-FB2C5D807CB0}" type="pres">
      <dgm:prSet presAssocID="{EC433727-8654-475E-8E83-C12F36DCD7C2}" presName="arrow" presStyleLbl="bgShp" presStyleIdx="0" presStyleCnt="1" custScaleX="112894"/>
      <dgm:spPr/>
    </dgm:pt>
    <dgm:pt modelId="{8B14CF39-E2DC-441C-975E-0E21E503A4C7}" type="pres">
      <dgm:prSet presAssocID="{EC433727-8654-475E-8E83-C12F36DCD7C2}" presName="linearProcess" presStyleCnt="0"/>
      <dgm:spPr/>
    </dgm:pt>
    <dgm:pt modelId="{0AAC2CD1-8F06-4CD5-ACCC-ECE4CE30EDE1}" type="pres">
      <dgm:prSet presAssocID="{921C232D-A403-4E36-AF3A-DF0EA03630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0E7142-EEC8-471E-9FDB-A44D34926339}" type="pres">
      <dgm:prSet presAssocID="{15E92811-8793-4728-B8CE-2D935E35D98D}" presName="sibTrans" presStyleCnt="0"/>
      <dgm:spPr/>
    </dgm:pt>
    <dgm:pt modelId="{CD757BE3-B943-4CEA-BA6B-8A98C233E68D}" type="pres">
      <dgm:prSet presAssocID="{BD52981D-D23A-4EA5-9519-2772EE4755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924672-05EB-4077-AEF7-2921AC478DCF}" type="pres">
      <dgm:prSet presAssocID="{CFB77972-8695-4180-A376-63C4025BF979}" presName="sibTrans" presStyleCnt="0"/>
      <dgm:spPr/>
    </dgm:pt>
    <dgm:pt modelId="{A18BADFE-967D-4154-906A-62DE061777FA}" type="pres">
      <dgm:prSet presAssocID="{077F5051-9110-4DBD-A5A0-5AF1E60868A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C7E330-D4F4-4FEB-B890-A450A9C592A3}" srcId="{EC433727-8654-475E-8E83-C12F36DCD7C2}" destId="{921C232D-A403-4E36-AF3A-DF0EA0363013}" srcOrd="0" destOrd="0" parTransId="{396AE00E-A668-4C7F-A96E-8F95A09B993A}" sibTransId="{15E92811-8793-4728-B8CE-2D935E35D98D}"/>
    <dgm:cxn modelId="{0CA67B97-3E61-4E7E-AC90-3F426ACBED31}" type="presOf" srcId="{BD52981D-D23A-4EA5-9519-2772EE4755C5}" destId="{CD757BE3-B943-4CEA-BA6B-8A98C233E68D}" srcOrd="0" destOrd="0" presId="urn:microsoft.com/office/officeart/2005/8/layout/hProcess9"/>
    <dgm:cxn modelId="{689223AB-91A2-42A8-A537-ADDE581F4C67}" srcId="{EC433727-8654-475E-8E83-C12F36DCD7C2}" destId="{BD52981D-D23A-4EA5-9519-2772EE4755C5}" srcOrd="1" destOrd="0" parTransId="{5248E3A6-C0BC-4EAA-BC45-5AA75613328D}" sibTransId="{CFB77972-8695-4180-A376-63C4025BF979}"/>
    <dgm:cxn modelId="{33123708-2001-4271-A3FA-9045B960E30F}" srcId="{EC433727-8654-475E-8E83-C12F36DCD7C2}" destId="{077F5051-9110-4DBD-A5A0-5AF1E60868A0}" srcOrd="2" destOrd="0" parTransId="{B5C2E185-D500-4D7E-92FC-616B03A2B877}" sibTransId="{1B84DB99-4286-4D12-87BD-CF3EB1E55028}"/>
    <dgm:cxn modelId="{48A9BB63-A017-4CD4-B5DA-0CB79EAEBA9C}" type="presOf" srcId="{077F5051-9110-4DBD-A5A0-5AF1E60868A0}" destId="{A18BADFE-967D-4154-906A-62DE061777FA}" srcOrd="0" destOrd="0" presId="urn:microsoft.com/office/officeart/2005/8/layout/hProcess9"/>
    <dgm:cxn modelId="{D084AA6B-3B8C-4C16-97F8-FFD6A92A063F}" type="presOf" srcId="{EC433727-8654-475E-8E83-C12F36DCD7C2}" destId="{2F16B5FA-E305-4F78-B473-8D8D6C726E3C}" srcOrd="0" destOrd="0" presId="urn:microsoft.com/office/officeart/2005/8/layout/hProcess9"/>
    <dgm:cxn modelId="{8F02BDED-E0B1-43E6-86FF-528C5DA86112}" type="presOf" srcId="{921C232D-A403-4E36-AF3A-DF0EA0363013}" destId="{0AAC2CD1-8F06-4CD5-ACCC-ECE4CE30EDE1}" srcOrd="0" destOrd="0" presId="urn:microsoft.com/office/officeart/2005/8/layout/hProcess9"/>
    <dgm:cxn modelId="{244CA3B5-AE04-42D7-8E49-C95C62E82108}" type="presParOf" srcId="{2F16B5FA-E305-4F78-B473-8D8D6C726E3C}" destId="{40C3CE56-F1E5-46B1-9DAC-FB2C5D807CB0}" srcOrd="0" destOrd="0" presId="urn:microsoft.com/office/officeart/2005/8/layout/hProcess9"/>
    <dgm:cxn modelId="{7F14CA95-6D8D-477E-9B21-4CC8C1628463}" type="presParOf" srcId="{2F16B5FA-E305-4F78-B473-8D8D6C726E3C}" destId="{8B14CF39-E2DC-441C-975E-0E21E503A4C7}" srcOrd="1" destOrd="0" presId="urn:microsoft.com/office/officeart/2005/8/layout/hProcess9"/>
    <dgm:cxn modelId="{0BD9F288-6B88-4585-A455-3D01C543F6B0}" type="presParOf" srcId="{8B14CF39-E2DC-441C-975E-0E21E503A4C7}" destId="{0AAC2CD1-8F06-4CD5-ACCC-ECE4CE30EDE1}" srcOrd="0" destOrd="0" presId="urn:microsoft.com/office/officeart/2005/8/layout/hProcess9"/>
    <dgm:cxn modelId="{C8F1110E-CD2F-4EA8-9D19-680AF4D5DD02}" type="presParOf" srcId="{8B14CF39-E2DC-441C-975E-0E21E503A4C7}" destId="{800E7142-EEC8-471E-9FDB-A44D34926339}" srcOrd="1" destOrd="0" presId="urn:microsoft.com/office/officeart/2005/8/layout/hProcess9"/>
    <dgm:cxn modelId="{743A5DEF-CF3F-43A4-BFDC-ED1C82C8A403}" type="presParOf" srcId="{8B14CF39-E2DC-441C-975E-0E21E503A4C7}" destId="{CD757BE3-B943-4CEA-BA6B-8A98C233E68D}" srcOrd="2" destOrd="0" presId="urn:microsoft.com/office/officeart/2005/8/layout/hProcess9"/>
    <dgm:cxn modelId="{B191BE80-CBC5-4C0C-B68D-F5610016665E}" type="presParOf" srcId="{8B14CF39-E2DC-441C-975E-0E21E503A4C7}" destId="{AD924672-05EB-4077-AEF7-2921AC478DCF}" srcOrd="3" destOrd="0" presId="urn:microsoft.com/office/officeart/2005/8/layout/hProcess9"/>
    <dgm:cxn modelId="{39367F3C-EAF8-47CC-935C-A095A1D99A76}" type="presParOf" srcId="{8B14CF39-E2DC-441C-975E-0E21E503A4C7}" destId="{A18BADFE-967D-4154-906A-62DE061777FA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9DC40-A5E8-4AAF-9FC5-66B0A1E03A9B}">
      <dsp:nvSpPr>
        <dsp:cNvPr id="0" name=""/>
        <dsp:cNvSpPr/>
      </dsp:nvSpPr>
      <dsp:spPr>
        <a:xfrm>
          <a:off x="2004879" y="0"/>
          <a:ext cx="3407065" cy="2163228"/>
        </a:xfrm>
        <a:prstGeom prst="trapezoid">
          <a:avLst>
            <a:gd name="adj" fmla="val 7875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30%</a:t>
          </a:r>
          <a:r>
            <a:rPr lang="zh-TW" altLang="zh-TW" sz="3200" kern="1200" dirty="0"/>
            <a:t>學士</a:t>
          </a:r>
          <a:endParaRPr lang="en-US" altLang="zh-TW" sz="32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i="0" kern="1200" dirty="0"/>
            <a:t>(</a:t>
          </a:r>
          <a:r>
            <a:rPr lang="zh-TW" altLang="en-US" sz="3200" b="0" i="0" kern="1200" dirty="0"/>
            <a:t>資助或自資</a:t>
          </a:r>
          <a:r>
            <a:rPr lang="en-US" altLang="zh-TW" sz="3200" b="0" i="0" kern="1200" dirty="0"/>
            <a:t>)</a:t>
          </a:r>
          <a:endParaRPr lang="zh-TW" altLang="en-US" sz="3200" kern="1200" dirty="0"/>
        </a:p>
      </dsp:txBody>
      <dsp:txXfrm>
        <a:off x="2004879" y="0"/>
        <a:ext cx="3407065" cy="2163228"/>
      </dsp:txXfrm>
    </dsp:sp>
    <dsp:sp modelId="{50375D83-A123-4534-87FF-8508689C819E}">
      <dsp:nvSpPr>
        <dsp:cNvPr id="0" name=""/>
        <dsp:cNvSpPr/>
      </dsp:nvSpPr>
      <dsp:spPr>
        <a:xfrm>
          <a:off x="615255" y="2163228"/>
          <a:ext cx="6186312" cy="1764610"/>
        </a:xfrm>
        <a:prstGeom prst="trapezoid">
          <a:avLst>
            <a:gd name="adj" fmla="val 78750"/>
          </a:avLst>
        </a:prstGeom>
        <a:solidFill>
          <a:schemeClr val="accent5">
            <a:hueOff val="-1548259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50%</a:t>
          </a:r>
          <a:r>
            <a:rPr lang="zh-TW" altLang="zh-TW" sz="3200" kern="1200" dirty="0"/>
            <a:t>副學位</a:t>
          </a:r>
          <a:endParaRPr lang="en-US" altLang="zh-TW" sz="32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0" i="0" kern="1200" dirty="0"/>
            <a:t>(</a:t>
          </a:r>
          <a:r>
            <a:rPr lang="zh-TW" altLang="en-US" sz="3200" b="0" i="0" kern="1200" dirty="0"/>
            <a:t>副學士或高級文憑</a:t>
          </a:r>
          <a:r>
            <a:rPr lang="en-US" altLang="zh-TW" sz="3200" b="0" i="0" kern="1200" dirty="0"/>
            <a:t>)</a:t>
          </a:r>
          <a:endParaRPr lang="zh-TW" altLang="en-US" sz="3200" kern="1200" dirty="0"/>
        </a:p>
      </dsp:txBody>
      <dsp:txXfrm>
        <a:off x="1697860" y="2163228"/>
        <a:ext cx="4021102" cy="1764610"/>
      </dsp:txXfrm>
    </dsp:sp>
    <dsp:sp modelId="{C09B6D87-50B1-4D4C-8856-DBA770D51B9C}">
      <dsp:nvSpPr>
        <dsp:cNvPr id="0" name=""/>
        <dsp:cNvSpPr/>
      </dsp:nvSpPr>
      <dsp:spPr>
        <a:xfrm>
          <a:off x="0" y="3927838"/>
          <a:ext cx="7416824" cy="781281"/>
        </a:xfrm>
        <a:prstGeom prst="trapezoid">
          <a:avLst>
            <a:gd name="adj" fmla="val 78750"/>
          </a:avLst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20%</a:t>
          </a:r>
          <a:r>
            <a:rPr lang="zh-TW" altLang="zh-TW" sz="3200" kern="1200" dirty="0"/>
            <a:t>其他文憑</a:t>
          </a:r>
          <a:endParaRPr lang="zh-TW" altLang="en-US" sz="3200" kern="1200" dirty="0"/>
        </a:p>
      </dsp:txBody>
      <dsp:txXfrm>
        <a:off x="1297944" y="3927838"/>
        <a:ext cx="4820935" cy="78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3CE56-F1E5-46B1-9DAC-FB2C5D807CB0}">
      <dsp:nvSpPr>
        <dsp:cNvPr id="0" name=""/>
        <dsp:cNvSpPr/>
      </dsp:nvSpPr>
      <dsp:spPr>
        <a:xfrm>
          <a:off x="145459" y="0"/>
          <a:ext cx="6909880" cy="165618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tint val="4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AAC2CD1-8F06-4CD5-ACCC-ECE4CE30EDE1}">
      <dsp:nvSpPr>
        <dsp:cNvPr id="0" name=""/>
        <dsp:cNvSpPr/>
      </dsp:nvSpPr>
      <dsp:spPr>
        <a:xfrm>
          <a:off x="4142" y="496855"/>
          <a:ext cx="2311011" cy="6624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/>
            <a:t>領取取錄通知書</a:t>
          </a:r>
        </a:p>
      </dsp:txBody>
      <dsp:txXfrm>
        <a:off x="36481" y="529194"/>
        <a:ext cx="2246333" cy="597795"/>
      </dsp:txXfrm>
    </dsp:sp>
    <dsp:sp modelId="{CD757BE3-B943-4CEA-BA6B-8A98C233E68D}">
      <dsp:nvSpPr>
        <dsp:cNvPr id="0" name=""/>
        <dsp:cNvSpPr/>
      </dsp:nvSpPr>
      <dsp:spPr>
        <a:xfrm>
          <a:off x="2444894" y="496855"/>
          <a:ext cx="2311011" cy="662473"/>
        </a:xfrm>
        <a:prstGeom prst="roundRec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48000"/>
                <a:satMod val="138000"/>
              </a:schemeClr>
            </a:gs>
            <a:gs pos="25000">
              <a:schemeClr val="accent5">
                <a:hueOff val="-1548259"/>
                <a:satOff val="15522"/>
                <a:lumOff val="-10784"/>
                <a:alphaOff val="0"/>
                <a:tint val="8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92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93000"/>
              </a:schemeClr>
            </a:gs>
            <a:gs pos="60000">
              <a:schemeClr val="accent5">
                <a:hueOff val="-1548259"/>
                <a:satOff val="15522"/>
                <a:lumOff val="-10784"/>
                <a:alphaOff val="0"/>
                <a:tint val="92000"/>
              </a:schemeClr>
            </a:gs>
            <a:gs pos="75000">
              <a:schemeClr val="accent5">
                <a:hueOff val="-1548259"/>
                <a:satOff val="15522"/>
                <a:lumOff val="-10784"/>
                <a:alphaOff val="0"/>
                <a:tint val="83000"/>
                <a:satMod val="108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/>
            <a:t>繳交留位費</a:t>
          </a:r>
        </a:p>
      </dsp:txBody>
      <dsp:txXfrm>
        <a:off x="2477233" y="529194"/>
        <a:ext cx="2246333" cy="597795"/>
      </dsp:txXfrm>
    </dsp:sp>
    <dsp:sp modelId="{A18BADFE-967D-4154-906A-62DE061777FA}">
      <dsp:nvSpPr>
        <dsp:cNvPr id="0" name=""/>
        <dsp:cNvSpPr/>
      </dsp:nvSpPr>
      <dsp:spPr>
        <a:xfrm>
          <a:off x="4885646" y="496855"/>
          <a:ext cx="2311011" cy="662473"/>
        </a:xfrm>
        <a:prstGeom prst="round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48000"/>
                <a:satMod val="138000"/>
              </a:schemeClr>
            </a:gs>
            <a:gs pos="25000">
              <a:schemeClr val="accent5">
                <a:hueOff val="-3096518"/>
                <a:satOff val="31044"/>
                <a:lumOff val="-21569"/>
                <a:alphaOff val="0"/>
                <a:tint val="8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92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93000"/>
              </a:schemeClr>
            </a:gs>
            <a:gs pos="60000">
              <a:schemeClr val="accent5">
                <a:hueOff val="-3096518"/>
                <a:satOff val="31044"/>
                <a:lumOff val="-21569"/>
                <a:alphaOff val="0"/>
                <a:tint val="92000"/>
              </a:schemeClr>
            </a:gs>
            <a:gs pos="75000">
              <a:schemeClr val="accent5">
                <a:hueOff val="-3096518"/>
                <a:satOff val="31044"/>
                <a:lumOff val="-21569"/>
                <a:alphaOff val="0"/>
                <a:tint val="83000"/>
                <a:satMod val="108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/>
            <a:t>登記入學</a:t>
          </a:r>
        </a:p>
      </dsp:txBody>
      <dsp:txXfrm>
        <a:off x="4917985" y="529194"/>
        <a:ext cx="2246333" cy="5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4" tIns="49512" rIns="99024" bIns="49512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7" y="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4" tIns="49512" rIns="99024" bIns="49512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4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4" tIns="49512" rIns="99024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09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4" tIns="49512" rIns="99024" bIns="49512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7" y="9721109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4" tIns="49512" rIns="99024" bIns="4951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3C946F8-DB0A-4AF4-BE64-F833E09D8E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99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C8D0E-EED3-41FB-8191-06529F85EFF8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6BEF5-7008-4C4D-A567-F032924D3D87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CBE9B-D6D6-47A7-AD84-440CBB61276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CBE9B-D6D6-47A7-AD84-440CBB612767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69E47-3B95-4F03-8D34-5F134E17F8CA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A6FC6-13C9-4D1D-B1D4-E0C1CF2FD5E6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72405-E65A-40ED-88B9-7517AE245449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EA7D7-A91B-481B-BDE6-F07D7AD642EE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EFAD-AE56-4C74-82CF-E0E68848C479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EFAD-AE56-4C74-82CF-E0E68848C479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EFAD-AE56-4C74-82CF-E0E68848C479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E34E0-955B-4A13-8680-7E5D9870BA3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EFAD-AE56-4C74-82CF-E0E68848C479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EFAD-AE56-4C74-82CF-E0E68848C479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74394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59041-884A-4525-AF7A-060E49F3B2C9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88EBA-ED5F-48FA-8D43-288EEB0BB20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70C9C-5231-40BD-B31A-E91A294F069E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E65B6-9BBB-447B-BDBF-A56DE41E54A5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8C15B-DB5C-4493-9F79-EBAB536DCF5E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7499B-84E9-424B-81DF-28033B2893DB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C4448-EB11-4FED-815A-B0332F6D78F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6A6E4-D7D2-43E7-B86D-A769E85CD3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6765-592F-4E4D-80D7-230E5835E7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7AB1C-93AD-45CC-B977-E93D4DE8323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E9A9-64B2-4C36-AF87-B65FE4BAFB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EE9E8-667E-4999-A81D-BA983A2EA6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214B1-3842-4218-B739-5A6CB3C886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F32B2-2D20-4988-8371-C173CB45879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E258-1E8A-4284-9DF8-E1546CEA710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2AA67-FBF5-42D1-B4A4-2455E98F04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3600B-064A-4223-A423-3A9F344C44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05D8A056-8020-49E1-A3D6-7B4E5893A4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1A8DF68-4A47-4E7F-915C-EF8B6E858E8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ition.hkacmgm.org/jupas_stats/index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undergrad.bm.ust.hk/eng/why/publications/buzz_10aug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pe.edu.h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jd.edu.h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kevening.edu.hk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/>
              <a:t>2017 HKDSE</a:t>
            </a:r>
            <a:r>
              <a:rPr lang="zh-HK" altLang="en-US" dirty="0"/>
              <a:t>放榜提點</a:t>
            </a:r>
            <a:r>
              <a:rPr lang="en-US" altLang="zh-HK" dirty="0"/>
              <a:t>	</a:t>
            </a:r>
            <a:endParaRPr lang="zh-TW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HTShum</a:t>
            </a:r>
            <a:endParaRPr lang="zh-TW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56176" y="6453336"/>
            <a:ext cx="247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中六</a:t>
            </a:r>
            <a:r>
              <a:rPr lang="en-US" altLang="zh-TW" sz="1200" dirty="0"/>
              <a:t>DSE - </a:t>
            </a:r>
            <a:r>
              <a:rPr lang="en-US" altLang="zh-TW" sz="1200" dirty="0" smtClean="0"/>
              <a:t>2017 </a:t>
            </a:r>
            <a:r>
              <a:rPr lang="en-US" altLang="zh-TW" sz="1200" dirty="0"/>
              <a:t>HKDSE</a:t>
            </a:r>
            <a:r>
              <a:rPr lang="zh-HK" altLang="en-US" sz="1200" dirty="0"/>
              <a:t>放榜提點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6A6E4-D7D2-43E7-B86D-A769E85CD308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6" name="Picture 4" descr="C:\Users\0805\Downloads\qrco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326" y="306896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重要日期</a:t>
            </a:r>
          </a:p>
        </p:txBody>
      </p:sp>
      <p:graphicFrame>
        <p:nvGraphicFramePr>
          <p:cNvPr id="43030" name="Group 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3023057"/>
              </p:ext>
            </p:extLst>
          </p:nvPr>
        </p:nvGraphicFramePr>
        <p:xfrm>
          <a:off x="457200" y="1600200"/>
          <a:ext cx="8219256" cy="3952368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JUPAS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成績覆核中，取得較高評級的申請人，可於網上系統遞交申請，要求有關院校按覆核後的成績重新考慮其取錄資格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JUPAS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公布補選結果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JUPAS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公布第二輪補選結果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en-US" altLang="zh-TW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如有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)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E9A9-64B2-4C36-AF87-B65FE4BAFB4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升學</a:t>
            </a:r>
            <a:r>
              <a:rPr lang="zh-TW" altLang="zh-TW" dirty="0"/>
              <a:t>出路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graphicFrame>
        <p:nvGraphicFramePr>
          <p:cNvPr id="4" name="表格版面配置區 3"/>
          <p:cNvGraphicFramePr>
            <a:graphicFrameLocks noGrp="1"/>
          </p:cNvGraphicFramePr>
          <p:nvPr>
            <p:ph type="tbl" idx="1"/>
          </p:nvPr>
        </p:nvGraphicFramePr>
        <p:xfrm>
          <a:off x="1115616" y="1052736"/>
          <a:ext cx="7416824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E9A9-64B2-4C36-AF87-B65FE4BAFB4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/>
              <a:t>JUPAS</a:t>
            </a:r>
            <a:r>
              <a:rPr lang="zh-HK" altLang="en-US" dirty="0"/>
              <a:t>提點 </a:t>
            </a:r>
            <a:r>
              <a:rPr lang="en-US" altLang="zh-HK" dirty="0"/>
              <a:t>(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13-15</a:t>
            </a:r>
            <a:r>
              <a:rPr lang="zh-TW" altLang="en-US" dirty="0">
                <a:solidFill>
                  <a:schemeClr val="tx1"/>
                </a:solidFill>
              </a:rPr>
              <a:t>日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2800" b="1" dirty="0"/>
              <a:t>改選策略</a:t>
            </a:r>
            <a:endParaRPr lang="en-US" altLang="zh-TW" sz="2800" b="1" u="sng" dirty="0"/>
          </a:p>
          <a:p>
            <a:pPr lvl="1" eaLnBrk="1" hangingPunct="1">
              <a:defRPr/>
            </a:pPr>
            <a:r>
              <a:rPr lang="zh-TW" altLang="zh-TW" sz="2400" b="1" dirty="0"/>
              <a:t>失手科目</a:t>
            </a:r>
            <a:r>
              <a:rPr lang="en-US" altLang="zh-TW" sz="2400" b="1" dirty="0"/>
              <a:t>OUT</a:t>
            </a:r>
            <a:r>
              <a:rPr lang="zh-TW" altLang="zh-TW" sz="2400" kern="1200" dirty="0"/>
              <a:t> </a:t>
            </a:r>
            <a:r>
              <a:rPr lang="en-US" altLang="zh-TW" sz="2400" kern="1200" dirty="0"/>
              <a:t> e.g.</a:t>
            </a:r>
            <a:r>
              <a:rPr lang="zh-TW" altLang="zh-TW" sz="2400" dirty="0"/>
              <a:t>報工程而物理不合格</a:t>
            </a:r>
            <a:endParaRPr lang="en-US" altLang="zh-TW" sz="2400" dirty="0"/>
          </a:p>
          <a:p>
            <a:pPr lvl="1" eaLnBrk="1" hangingPunct="1">
              <a:defRPr/>
            </a:pPr>
            <a:r>
              <a:rPr lang="zh-TW" altLang="zh-TW" sz="2400" dirty="0"/>
              <a:t>沒有</a:t>
            </a:r>
            <a:r>
              <a:rPr lang="en-US" altLang="zh-TW" sz="2400" dirty="0"/>
              <a:t>100%</a:t>
            </a:r>
            <a:r>
              <a:rPr lang="zh-TW" altLang="zh-TW" sz="2400" dirty="0"/>
              <a:t>把握的課程放在</a:t>
            </a:r>
            <a:r>
              <a:rPr lang="en-US" altLang="zh-TW" sz="2400" dirty="0"/>
              <a:t>Band A</a:t>
            </a:r>
            <a:r>
              <a:rPr lang="zh-TW" altLang="zh-TW" sz="2400" dirty="0"/>
              <a:t>的第</a:t>
            </a:r>
            <a:r>
              <a:rPr lang="en-US" altLang="zh-TW" sz="2400" dirty="0"/>
              <a:t>1</a:t>
            </a:r>
            <a:r>
              <a:rPr lang="zh-TW" altLang="zh-TW" sz="2400" dirty="0"/>
              <a:t>位</a:t>
            </a:r>
            <a:endParaRPr lang="en-US" altLang="zh-TW" sz="2400" dirty="0"/>
          </a:p>
          <a:p>
            <a:pPr lvl="1">
              <a:defRPr/>
            </a:pPr>
            <a:r>
              <a:rPr lang="en-US" altLang="zh-TW" sz="2400" dirty="0"/>
              <a:t>Band A</a:t>
            </a:r>
            <a:r>
              <a:rPr lang="zh-TW" altLang="zh-TW" sz="2400" dirty="0"/>
              <a:t>第</a:t>
            </a:r>
            <a:r>
              <a:rPr lang="en-US" altLang="zh-TW" sz="2400" dirty="0"/>
              <a:t>2 - 3</a:t>
            </a:r>
            <a:r>
              <a:rPr lang="zh-TW" altLang="zh-TW" sz="2400" dirty="0"/>
              <a:t>位，應選具興趣而穩操勝券的課程</a:t>
            </a:r>
            <a:endParaRPr lang="en-US" altLang="zh-TW" sz="2400" dirty="0"/>
          </a:p>
          <a:p>
            <a:pPr lvl="1" eaLnBrk="1" hangingPunct="1">
              <a:defRPr/>
            </a:pPr>
            <a:r>
              <a:rPr lang="zh-TW" altLang="zh-TW" sz="2400" dirty="0"/>
              <a:t>副學位排在</a:t>
            </a:r>
            <a:r>
              <a:rPr lang="en-US" altLang="zh-TW" sz="2400" dirty="0"/>
              <a:t>Band B (e.g.</a:t>
            </a:r>
            <a:r>
              <a:rPr lang="zh-TW" altLang="zh-TW" sz="2400" dirty="0"/>
              <a:t>以</a:t>
            </a:r>
            <a:r>
              <a:rPr lang="en-US" altLang="zh-TW" sz="2400" dirty="0"/>
              <a:t>GPA</a:t>
            </a:r>
            <a:r>
              <a:rPr lang="zh-TW" altLang="zh-TW" sz="2400" dirty="0"/>
              <a:t>高分數「駁腳」入</a:t>
            </a:r>
            <a:r>
              <a:rPr lang="en-US" altLang="zh-TW" sz="2400" dirty="0"/>
              <a:t>U)</a:t>
            </a:r>
          </a:p>
          <a:p>
            <a:pPr lvl="1" eaLnBrk="1" hangingPunct="1">
              <a:defRPr/>
            </a:pPr>
            <a:r>
              <a:rPr lang="zh-TW" altLang="en-US" sz="2400" kern="1200" dirty="0"/>
              <a:t>留意</a:t>
            </a:r>
            <a:r>
              <a:rPr lang="en-US" altLang="zh-TW" sz="2400" kern="1200" dirty="0">
                <a:hlinkClick r:id="" action="ppaction://noaction"/>
              </a:rPr>
              <a:t>Admission formula</a:t>
            </a:r>
            <a:endParaRPr lang="en-US" altLang="zh-TW" sz="2400" kern="1200" dirty="0"/>
          </a:p>
          <a:p>
            <a:pPr lvl="1" eaLnBrk="1" hangingPunct="1">
              <a:defRPr/>
            </a:pPr>
            <a:endParaRPr lang="en-US" altLang="zh-TW" sz="2400" dirty="0"/>
          </a:p>
          <a:p>
            <a:pPr lvl="1" eaLnBrk="1" hangingPunct="1">
              <a:defRPr/>
            </a:pPr>
            <a:r>
              <a:rPr lang="zh-TW" altLang="zh-TW" sz="2400" dirty="0"/>
              <a:t>學</a:t>
            </a:r>
            <a:r>
              <a:rPr lang="zh-TW" altLang="en-US" sz="2400" dirty="0"/>
              <a:t>士課程最低要求 </a:t>
            </a:r>
            <a:r>
              <a:rPr lang="en-US" altLang="zh-TW" sz="2400" dirty="0">
                <a:sym typeface="Wingdings" pitchFamily="2" charset="2"/>
              </a:rPr>
              <a:t> 3322(</a:t>
            </a:r>
            <a:r>
              <a:rPr lang="zh-TW" altLang="en-US" sz="2400" dirty="0">
                <a:sym typeface="Wingdings" pitchFamily="2" charset="2"/>
              </a:rPr>
              <a:t>核心科</a:t>
            </a:r>
            <a:r>
              <a:rPr lang="en-US" altLang="zh-TW" sz="2400" dirty="0">
                <a:sym typeface="Wingdings" pitchFamily="2" charset="2"/>
              </a:rPr>
              <a:t>) + 2 (</a:t>
            </a:r>
            <a:r>
              <a:rPr lang="zh-TW" altLang="en-US" sz="2400" dirty="0">
                <a:sym typeface="Wingdings" pitchFamily="2" charset="2"/>
              </a:rPr>
              <a:t>選修科</a:t>
            </a:r>
            <a:r>
              <a:rPr lang="en-US" altLang="zh-TW" sz="2400" dirty="0">
                <a:sym typeface="Wingdings" pitchFamily="2" charset="2"/>
              </a:rPr>
              <a:t>)</a:t>
            </a:r>
            <a:endParaRPr lang="en-US" altLang="zh-TW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F0510-2EE5-413A-A7DA-57AFE861C8FD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552" y="216018"/>
          <a:ext cx="5040880" cy="6525350"/>
        </p:xfrm>
        <a:graphic>
          <a:graphicData uri="http://schemas.openxmlformats.org/drawingml/2006/table">
            <a:tbl>
              <a:tblPr/>
              <a:tblGrid>
                <a:gridCol w="81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5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Band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Choice No.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chemeClr val="bg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院校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A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3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B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4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5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6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5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C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8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10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05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D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11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12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13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14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15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05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E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16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17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18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19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00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20</a:t>
                      </a:r>
                      <a:endParaRPr lang="zh-TW" sz="1600" kern="10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476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476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  <a:ln w="476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476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067944" y="537880"/>
          <a:ext cx="5076056" cy="476332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3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A1</a:t>
                      </a:r>
                      <a:endParaRPr lang="zh-TW" altLang="zh-TW" sz="2000" b="1" dirty="0"/>
                    </a:p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「</a:t>
                      </a:r>
                      <a:r>
                        <a:rPr lang="en-US" altLang="zh-TW" sz="2000" b="1" dirty="0" err="1"/>
                        <a:t>搏科</a:t>
                      </a:r>
                      <a:r>
                        <a:rPr lang="en-US" altLang="zh-TW" sz="2000" b="1" dirty="0"/>
                        <a:t>｣－</a:t>
                      </a:r>
                      <a:r>
                        <a:rPr lang="en-US" altLang="zh-TW" sz="2000" b="1" dirty="0" err="1"/>
                        <a:t>心儀，但成績未及的科目</a:t>
                      </a:r>
                      <a:endParaRPr lang="en-US" altLang="zh-TW" sz="20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e.g. </a:t>
                      </a:r>
                      <a:r>
                        <a:rPr lang="en-US" altLang="zh-TW" sz="2000" b="1" dirty="0" err="1"/>
                        <a:t>與lower</a:t>
                      </a:r>
                      <a:r>
                        <a:rPr lang="en-US" altLang="zh-TW" sz="2000" b="1" dirty="0"/>
                        <a:t> </a:t>
                      </a:r>
                      <a:r>
                        <a:rPr lang="en-US" altLang="zh-TW" sz="2000" b="1" dirty="0" err="1"/>
                        <a:t>quartile相若</a:t>
                      </a:r>
                      <a:endParaRPr lang="zh-TW" altLang="zh-TW" sz="2000" b="1" dirty="0"/>
                    </a:p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A2</a:t>
                      </a:r>
                      <a:endParaRPr lang="zh-TW" altLang="zh-TW" sz="2000" b="1" dirty="0"/>
                    </a:p>
                    <a:p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「</a:t>
                      </a:r>
                      <a:r>
                        <a:rPr lang="en-US" altLang="zh-TW" sz="2000" b="1" dirty="0" err="1"/>
                        <a:t>正路</a:t>
                      </a:r>
                      <a:r>
                        <a:rPr lang="en-US" altLang="zh-TW" sz="2000" b="1" dirty="0"/>
                        <a:t>｣－</a:t>
                      </a:r>
                      <a:r>
                        <a:rPr lang="en-US" altLang="zh-TW" sz="2000" b="1" dirty="0" err="1"/>
                        <a:t>有把握之科目</a:t>
                      </a:r>
                      <a:endParaRPr lang="en-US" altLang="zh-TW" sz="2000" b="1" dirty="0"/>
                    </a:p>
                    <a:p>
                      <a:pPr marL="360363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e.g. </a:t>
                      </a:r>
                      <a:r>
                        <a:rPr lang="en-US" altLang="zh-TW" sz="2000" b="1" dirty="0" err="1"/>
                        <a:t>成績與其median相若</a:t>
                      </a:r>
                      <a:r>
                        <a:rPr lang="en-US" altLang="zh-TW" sz="2000" b="1" dirty="0"/>
                        <a:t>/</a:t>
                      </a:r>
                    </a:p>
                    <a:p>
                      <a:pPr marL="360363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	 </a:t>
                      </a:r>
                      <a:r>
                        <a:rPr lang="en-US" altLang="zh-TW" sz="2000" b="1" dirty="0" err="1"/>
                        <a:t>較lower</a:t>
                      </a:r>
                      <a:r>
                        <a:rPr lang="en-US" altLang="zh-TW" sz="2000" b="1" dirty="0"/>
                        <a:t> quartile 高</a:t>
                      </a:r>
                      <a:endParaRPr lang="zh-TW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A3</a:t>
                      </a:r>
                      <a:endParaRPr lang="zh-TW" altLang="zh-TW" sz="2000" b="1" dirty="0"/>
                    </a:p>
                    <a:p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「</a:t>
                      </a:r>
                      <a:r>
                        <a:rPr lang="en-US" altLang="zh-TW" sz="2000" b="1" dirty="0" err="1"/>
                        <a:t>穩入</a:t>
                      </a:r>
                      <a:r>
                        <a:rPr lang="en-US" altLang="zh-TW" sz="2000" b="1" dirty="0"/>
                        <a:t>｣－</a:t>
                      </a:r>
                      <a:r>
                        <a:rPr lang="en-US" altLang="zh-TW" sz="2000" b="1" dirty="0" err="1"/>
                        <a:t>有十足把握之科目</a:t>
                      </a:r>
                      <a:endParaRPr lang="en-US" altLang="zh-TW" sz="20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e.g. </a:t>
                      </a:r>
                      <a:r>
                        <a:rPr lang="en-US" altLang="zh-TW" sz="2000" b="1" dirty="0" err="1"/>
                        <a:t>成績較其median高</a:t>
                      </a:r>
                      <a:endParaRPr lang="zh-TW" altLang="zh-TW" sz="2000" b="1" dirty="0"/>
                    </a:p>
                    <a:p>
                      <a:endParaRPr lang="zh-TW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B4</a:t>
                      </a:r>
                      <a:endParaRPr lang="zh-TW" altLang="zh-TW" sz="2000" b="1" dirty="0"/>
                    </a:p>
                    <a:p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「</a:t>
                      </a:r>
                      <a:r>
                        <a:rPr lang="en-US" altLang="zh-TW" sz="2000" b="1" dirty="0" err="1"/>
                        <a:t>穩入</a:t>
                      </a:r>
                      <a:r>
                        <a:rPr lang="en-US" altLang="zh-TW" sz="2000" b="1" dirty="0"/>
                        <a:t>｣－</a:t>
                      </a:r>
                      <a:r>
                        <a:rPr lang="en-US" altLang="zh-TW" sz="2000" b="1" dirty="0" err="1"/>
                        <a:t>有十足把握之科目</a:t>
                      </a:r>
                      <a:endParaRPr lang="en-US" altLang="zh-TW" sz="20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e.g. </a:t>
                      </a:r>
                      <a:r>
                        <a:rPr lang="en-US" altLang="zh-TW" sz="2000" b="1" dirty="0" err="1"/>
                        <a:t>成績較其median</a:t>
                      </a:r>
                      <a:r>
                        <a:rPr lang="en-US" altLang="zh-TW" sz="2000" b="1" dirty="0"/>
                        <a:t> 高</a:t>
                      </a:r>
                      <a:endParaRPr lang="zh-TW" altLang="zh-TW" sz="2000" b="1" dirty="0"/>
                    </a:p>
                    <a:p>
                      <a:endParaRPr lang="zh-TW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…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直線單箭頭接點 13"/>
          <p:cNvCxnSpPr/>
          <p:nvPr/>
        </p:nvCxnSpPr>
        <p:spPr>
          <a:xfrm flipH="1">
            <a:off x="2916238" y="692696"/>
            <a:ext cx="1150937" cy="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2916238" y="981224"/>
            <a:ext cx="1150937" cy="86360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2916239" y="1269430"/>
            <a:ext cx="1151705" cy="165551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2916240" y="1627808"/>
            <a:ext cx="1151704" cy="244926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JUPAS</a:t>
            </a:r>
            <a:r>
              <a:rPr lang="zh-HK" altLang="en-US" dirty="0"/>
              <a:t>提點 </a:t>
            </a:r>
            <a:r>
              <a:rPr lang="en-US" altLang="zh-HK" dirty="0"/>
              <a:t>(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13-15</a:t>
            </a:r>
            <a:r>
              <a:rPr lang="zh-TW" altLang="en-US" dirty="0">
                <a:solidFill>
                  <a:schemeClr val="tx1"/>
                </a:solidFill>
              </a:rPr>
              <a:t>日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74178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www.plk1984.edu.hk &gt; </a:t>
            </a:r>
            <a:r>
              <a:rPr lang="zh-TW" altLang="zh-TW" dirty="0"/>
              <a:t>學生支援</a:t>
            </a:r>
            <a:r>
              <a:rPr lang="en-US" altLang="zh-TW" dirty="0"/>
              <a:t> &gt; </a:t>
            </a:r>
            <a:r>
              <a:rPr lang="zh-TW" altLang="zh-TW" dirty="0"/>
              <a:t>升學輔導</a:t>
            </a:r>
            <a:r>
              <a:rPr lang="en-US" altLang="zh-TW" dirty="0"/>
              <a:t> &gt; </a:t>
            </a:r>
            <a:r>
              <a:rPr lang="zh-TW" altLang="zh-TW" dirty="0"/>
              <a:t>有用連結</a:t>
            </a:r>
            <a:r>
              <a:rPr lang="en-US" altLang="zh-TW" dirty="0"/>
              <a:t> &gt; </a:t>
            </a:r>
            <a:r>
              <a:rPr lang="zh-TW" altLang="zh-TW" dirty="0"/>
              <a:t>本地大學</a:t>
            </a:r>
            <a:r>
              <a:rPr lang="en-US" altLang="zh-TW" dirty="0"/>
              <a:t> &gt;</a:t>
            </a:r>
          </a:p>
          <a:p>
            <a:pPr algn="ctr">
              <a:buNone/>
            </a:pPr>
            <a:r>
              <a:rPr lang="zh-TW" altLang="zh-TW" b="1" u="sng" dirty="0">
                <a:solidFill>
                  <a:srgbClr val="FF0000"/>
                </a:solidFill>
              </a:rPr>
              <a:t>輔導教師協會統計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DSE-JUPAS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hlinkClick r:id="rId2"/>
              </a:rPr>
              <a:t>收生成績 </a:t>
            </a:r>
            <a:r>
              <a:rPr lang="en-US" altLang="zh-TW" b="1" dirty="0">
                <a:hlinkClick r:id="rId2"/>
              </a:rPr>
              <a:t>(</a:t>
            </a:r>
            <a:r>
              <a:rPr lang="zh-TW" altLang="en-US" b="1" dirty="0">
                <a:hlinkClick r:id="rId2"/>
              </a:rPr>
              <a:t>只供校內使用</a:t>
            </a:r>
            <a:r>
              <a:rPr lang="en-US" altLang="zh-TW" b="1" dirty="0">
                <a:hlinkClick r:id="rId2"/>
              </a:rPr>
              <a:t>)</a:t>
            </a:r>
            <a:endParaRPr lang="zh-TW" altLang="zh-TW" b="1" dirty="0">
              <a:hlinkClick r:id="rId2"/>
            </a:endParaRPr>
          </a:p>
          <a:p>
            <a:r>
              <a:rPr lang="en-US" altLang="zh-TW" dirty="0"/>
              <a:t> </a:t>
            </a:r>
            <a:r>
              <a:rPr lang="en-US" altLang="zh-TW" b="1" dirty="0"/>
              <a:t>Account : 127432 </a:t>
            </a:r>
            <a:endParaRPr lang="zh-TW" altLang="zh-TW" dirty="0"/>
          </a:p>
          <a:p>
            <a:r>
              <a:rPr lang="en-US" altLang="zh-TW" b="1" dirty="0"/>
              <a:t>Password : </a:t>
            </a:r>
            <a:r>
              <a:rPr lang="en-US" altLang="zh-TW" b="1" dirty="0" err="1"/>
              <a:t>qvnayxna</a:t>
            </a:r>
            <a:endParaRPr lang="zh-TW" altLang="zh-TW" b="1" dirty="0"/>
          </a:p>
          <a:p>
            <a:r>
              <a:rPr lang="zh-HK" altLang="zh-TW" dirty="0"/>
              <a:t>真實數據</a:t>
            </a:r>
            <a:endParaRPr lang="en-US" altLang="zh-HK" dirty="0"/>
          </a:p>
          <a:p>
            <a:pPr lvl="1"/>
            <a:r>
              <a:rPr lang="zh-HK" altLang="en-US" dirty="0"/>
              <a:t>超過</a:t>
            </a:r>
            <a:r>
              <a:rPr lang="en-US" altLang="zh-HK" dirty="0"/>
              <a:t>225</a:t>
            </a:r>
            <a:r>
              <a:rPr lang="zh-TW" altLang="en-US" dirty="0"/>
              <a:t>間學校</a:t>
            </a:r>
            <a:endParaRPr lang="en-US" altLang="zh-TW" dirty="0"/>
          </a:p>
          <a:p>
            <a:pPr lvl="1"/>
            <a:r>
              <a:rPr lang="zh-HK" altLang="en-US" dirty="0"/>
              <a:t>超過</a:t>
            </a:r>
            <a:r>
              <a:rPr lang="en-US" altLang="zh-TW" dirty="0"/>
              <a:t>12 300</a:t>
            </a:r>
            <a:r>
              <a:rPr lang="zh-HK" altLang="zh-TW" dirty="0"/>
              <a:t>位</a:t>
            </a:r>
            <a:r>
              <a:rPr lang="en-US" altLang="zh-HK" dirty="0"/>
              <a:t>JUPAS</a:t>
            </a:r>
            <a:r>
              <a:rPr lang="zh-HK" altLang="zh-TW" dirty="0"/>
              <a:t>成功</a:t>
            </a:r>
            <a:r>
              <a:rPr lang="zh-TW" altLang="en-US" dirty="0"/>
              <a:t>取錄</a:t>
            </a:r>
            <a:r>
              <a:rPr lang="zh-HK" altLang="zh-TW" dirty="0"/>
              <a:t>的考生記錄</a:t>
            </a:r>
            <a:endParaRPr lang="en-US" altLang="zh-HK" dirty="0"/>
          </a:p>
          <a:p>
            <a:r>
              <a:rPr lang="zh-TW" altLang="en-US" dirty="0"/>
              <a:t>僅</a:t>
            </a:r>
            <a:r>
              <a:rPr lang="zh-HK" altLang="en-US" dirty="0"/>
              <a:t>供</a:t>
            </a:r>
            <a:r>
              <a:rPr lang="zh-TW" altLang="zh-TW" dirty="0"/>
              <a:t>本</a:t>
            </a:r>
            <a:r>
              <a:rPr lang="zh-TW" altLang="en-US" dirty="0"/>
              <a:t>校學</a:t>
            </a:r>
            <a:r>
              <a:rPr lang="zh-HK" altLang="zh-TW" dirty="0"/>
              <a:t>生</a:t>
            </a:r>
            <a:r>
              <a:rPr lang="zh-TW" altLang="en-US" dirty="0"/>
              <a:t>使用 </a:t>
            </a:r>
            <a:r>
              <a:rPr lang="en-US" altLang="zh-TW" sz="2600" dirty="0"/>
              <a:t>(</a:t>
            </a:r>
            <a:r>
              <a:rPr lang="zh-HK" altLang="en-US" sz="2600" dirty="0"/>
              <a:t>切勿</a:t>
            </a:r>
            <a:r>
              <a:rPr lang="zh-TW" altLang="en-US" sz="2600" dirty="0"/>
              <a:t>公開給校外人士使用</a:t>
            </a:r>
            <a:r>
              <a:rPr lang="en-US" altLang="zh-TW" sz="2600" dirty="0"/>
              <a:t>)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JUPAS</a:t>
            </a:r>
            <a:r>
              <a:rPr lang="zh-TW" altLang="en-US" dirty="0"/>
              <a:t>以外的學士學位課程？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自資學士學位課程</a:t>
            </a:r>
            <a:endParaRPr lang="en-US" altLang="zh-TW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/>
              <a:t>香港公開大學</a:t>
            </a:r>
          </a:p>
          <a:p>
            <a:r>
              <a:rPr lang="zh-TW" altLang="en-US" dirty="0"/>
              <a:t>香港樹仁大學</a:t>
            </a:r>
          </a:p>
          <a:p>
            <a:r>
              <a:rPr lang="zh-TW" altLang="en-US" dirty="0"/>
              <a:t>珠海學院</a:t>
            </a:r>
          </a:p>
          <a:p>
            <a:r>
              <a:rPr lang="zh-TW" altLang="en-US" dirty="0"/>
              <a:t>恆生管理學院</a:t>
            </a:r>
          </a:p>
          <a:p>
            <a:r>
              <a:rPr lang="zh-TW" altLang="en-US" dirty="0"/>
              <a:t>東華學院</a:t>
            </a:r>
          </a:p>
          <a:p>
            <a:r>
              <a:rPr lang="zh-TW" altLang="en-US" dirty="0"/>
              <a:t>明愛專上學院 </a:t>
            </a:r>
          </a:p>
          <a:p>
            <a:r>
              <a:rPr lang="zh-TW" altLang="en-US" dirty="0"/>
              <a:t>明德學院</a:t>
            </a:r>
          </a:p>
          <a:p>
            <a:r>
              <a:rPr lang="zh-TW" altLang="en-US" dirty="0"/>
              <a:t>職業訓練局高等科技教育學院 </a:t>
            </a:r>
            <a:r>
              <a:rPr lang="en-US" altLang="zh-TW" dirty="0" err="1"/>
              <a:t>THEi</a:t>
            </a:r>
            <a:endParaRPr lang="en-US" altLang="zh-TW" dirty="0"/>
          </a:p>
          <a:p>
            <a:r>
              <a:rPr lang="zh-TW" altLang="en-US" dirty="0"/>
              <a:t>香港教育學院（自資學士學位課程）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" y="708372"/>
            <a:ext cx="8727157" cy="61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209391" y="116632"/>
            <a:ext cx="2418393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30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Dress Code?</a:t>
            </a:r>
            <a:endParaRPr lang="en-US" altLang="zh-TW" sz="3000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1880" y="188640"/>
            <a:ext cx="5616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4"/>
              </a:rPr>
              <a:t>http://undergrad.bm.ust.hk/eng/why/publications/buzz_10aug.pdf</a:t>
            </a:r>
            <a:endParaRPr lang="en-US" altLang="zh-TW" sz="1400" dirty="0"/>
          </a:p>
          <a:p>
            <a:endParaRPr lang="zh-TW" altLang="en-US" sz="1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5D36366-1580-444F-97C1-D044EDC0A0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340768"/>
            <a:ext cx="3960440" cy="50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2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/>
              <a:t>JUPAS</a:t>
            </a:r>
            <a:r>
              <a:rPr lang="zh-HK" altLang="en-US" dirty="0"/>
              <a:t>提點 </a:t>
            </a:r>
            <a:r>
              <a:rPr lang="en-US" altLang="zh-HK" dirty="0"/>
              <a:t>(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13-15</a:t>
            </a:r>
            <a:r>
              <a:rPr lang="zh-TW" altLang="en-US" dirty="0">
                <a:solidFill>
                  <a:schemeClr val="tx1"/>
                </a:solidFill>
              </a:rPr>
              <a:t>日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2800" b="1" dirty="0"/>
              <a:t>中英只有二級，其他至少三科都有二級以上</a:t>
            </a:r>
            <a:r>
              <a:rPr lang="en-US" altLang="zh-TW" sz="2800" b="1" dirty="0"/>
              <a:t> </a:t>
            </a:r>
          </a:p>
          <a:p>
            <a:pPr lvl="1" eaLnBrk="1" hangingPunct="1">
              <a:defRPr/>
            </a:pPr>
            <a:r>
              <a:rPr lang="zh-TW" altLang="zh-TW" sz="2400" b="1" dirty="0"/>
              <a:t>副學位</a:t>
            </a:r>
            <a:r>
              <a:rPr lang="en-US" altLang="zh-TW" sz="2400" b="1" dirty="0"/>
              <a:t> (</a:t>
            </a:r>
            <a:r>
              <a:rPr lang="zh-TW" altLang="zh-TW" sz="2400" b="1" dirty="0"/>
              <a:t>副學</a:t>
            </a:r>
            <a:r>
              <a:rPr lang="zh-TW" altLang="en-US" sz="2400" b="1" dirty="0"/>
              <a:t>士或高級文憑</a:t>
            </a:r>
            <a:r>
              <a:rPr lang="en-US" altLang="zh-TW" sz="2400" b="1" dirty="0"/>
              <a:t>)</a:t>
            </a:r>
          </a:p>
          <a:p>
            <a:pPr lvl="1">
              <a:defRPr/>
            </a:pPr>
            <a:r>
              <a:rPr lang="en-US" altLang="zh-TW" sz="2400" b="1" dirty="0"/>
              <a:t>JUPAS</a:t>
            </a:r>
            <a:r>
              <a:rPr lang="zh-TW" altLang="en-US" sz="2400" b="1" dirty="0"/>
              <a:t>有少量選擇，</a:t>
            </a:r>
            <a:r>
              <a:rPr lang="en-US" altLang="zh-TW" sz="2400" b="1" dirty="0"/>
              <a:t>E-app</a:t>
            </a:r>
            <a:r>
              <a:rPr lang="zh-TW" altLang="en-US" sz="2400" b="1" dirty="0"/>
              <a:t>較多</a:t>
            </a:r>
            <a:endParaRPr lang="en-US" altLang="zh-TW" sz="2400" b="1" dirty="0"/>
          </a:p>
          <a:p>
            <a:pPr lvl="1" eaLnBrk="1" hangingPunct="1">
              <a:defRPr/>
            </a:pPr>
            <a:r>
              <a:rPr lang="zh-TW" altLang="en-US" sz="2400" dirty="0"/>
              <a:t>最低要求  </a:t>
            </a:r>
            <a:r>
              <a:rPr lang="en-US" altLang="zh-TW" sz="2400" dirty="0">
                <a:sym typeface="Wingdings" pitchFamily="2" charset="2"/>
              </a:rPr>
              <a:t> </a:t>
            </a:r>
            <a:r>
              <a:rPr lang="en-US" altLang="zh-TW" sz="2400" b="1" dirty="0">
                <a:sym typeface="Wingdings" pitchFamily="2" charset="2"/>
              </a:rPr>
              <a:t>22</a:t>
            </a:r>
            <a:r>
              <a:rPr lang="en-US" altLang="zh-TW" sz="2400" dirty="0">
                <a:sym typeface="Wingdings" pitchFamily="2" charset="2"/>
              </a:rPr>
              <a:t>(</a:t>
            </a:r>
            <a:r>
              <a:rPr lang="zh-TW" altLang="en-US" sz="2400" dirty="0">
                <a:sym typeface="Wingdings" pitchFamily="2" charset="2"/>
              </a:rPr>
              <a:t>中英</a:t>
            </a:r>
            <a:r>
              <a:rPr lang="en-US" altLang="zh-TW" sz="2400" dirty="0">
                <a:sym typeface="Wingdings" pitchFamily="2" charset="2"/>
              </a:rPr>
              <a:t>) + </a:t>
            </a:r>
            <a:r>
              <a:rPr lang="en-US" altLang="zh-TW" sz="2400" b="1" dirty="0">
                <a:sym typeface="Wingdings" pitchFamily="2" charset="2"/>
              </a:rPr>
              <a:t>222</a:t>
            </a:r>
            <a:r>
              <a:rPr lang="en-US" altLang="zh-TW" sz="2400" dirty="0">
                <a:sym typeface="Wingdings" pitchFamily="2" charset="2"/>
              </a:rPr>
              <a:t> (</a:t>
            </a:r>
            <a:r>
              <a:rPr lang="zh-TW" altLang="en-US" sz="2400" dirty="0">
                <a:sym typeface="Wingdings" pitchFamily="2" charset="2"/>
              </a:rPr>
              <a:t>任何三科</a:t>
            </a:r>
            <a:r>
              <a:rPr lang="en-US" altLang="zh-TW" sz="2400" dirty="0">
                <a:sym typeface="Wingdings" pitchFamily="2" charset="2"/>
              </a:rPr>
              <a:t>)</a:t>
            </a:r>
            <a:endParaRPr lang="en-US" altLang="zh-TW" sz="2400" b="1" dirty="0"/>
          </a:p>
          <a:p>
            <a:pPr marL="342900" lvl="1" indent="-342900" eaLnBrk="1" hangingPunct="1">
              <a:buFontTx/>
              <a:buChar char="•"/>
              <a:defRPr/>
            </a:pPr>
            <a:endParaRPr lang="en-US" altLang="zh-CN" b="1" dirty="0"/>
          </a:p>
          <a:p>
            <a:pPr marL="342900" lvl="1" indent="-342900">
              <a:buFontTx/>
              <a:buChar char="•"/>
              <a:defRPr/>
            </a:pPr>
            <a:r>
              <a:rPr lang="zh-CN" altLang="zh-TW" b="1" dirty="0"/>
              <a:t>中文 或 英文不及格</a:t>
            </a:r>
            <a:r>
              <a:rPr lang="en-US" altLang="zh-CN" b="1" dirty="0"/>
              <a:t> (lv 1</a:t>
            </a:r>
            <a:r>
              <a:rPr lang="zh-HK" altLang="en-US" b="1" dirty="0"/>
              <a:t>或以下</a:t>
            </a:r>
            <a:r>
              <a:rPr lang="en-US" altLang="zh-CN" b="1" dirty="0"/>
              <a:t>)</a:t>
            </a:r>
          </a:p>
          <a:p>
            <a:pPr lvl="1">
              <a:defRPr/>
            </a:pPr>
            <a:r>
              <a:rPr lang="zh-TW" altLang="en-US" sz="2400" b="1" dirty="0">
                <a:sym typeface="Wingdings" pitchFamily="2" charset="2"/>
              </a:rPr>
              <a:t>其他文憑 </a:t>
            </a:r>
            <a:r>
              <a:rPr lang="en-US" altLang="zh-TW" sz="2400" b="1" dirty="0">
                <a:sym typeface="Wingdings" pitchFamily="2" charset="2"/>
              </a:rPr>
              <a:t>(</a:t>
            </a:r>
            <a:r>
              <a:rPr lang="zh-TW" altLang="en-US" sz="2400" b="1" dirty="0">
                <a:sym typeface="Wingdings" pitchFamily="2" charset="2"/>
              </a:rPr>
              <a:t>基礎文憑 </a:t>
            </a:r>
            <a:r>
              <a:rPr lang="en-US" altLang="zh-TW" sz="2400" b="1" dirty="0">
                <a:sym typeface="Wingdings" pitchFamily="2" charset="2"/>
              </a:rPr>
              <a:t>/ </a:t>
            </a:r>
            <a:r>
              <a:rPr lang="zh-TW" altLang="en-US" sz="2400" b="1" dirty="0">
                <a:sym typeface="Wingdings" pitchFamily="2" charset="2"/>
              </a:rPr>
              <a:t>毅進 </a:t>
            </a:r>
            <a:r>
              <a:rPr lang="en-US" altLang="zh-TW" sz="2400" b="1" dirty="0">
                <a:sym typeface="Wingdings" pitchFamily="2" charset="2"/>
              </a:rPr>
              <a:t>/ </a:t>
            </a:r>
            <a:r>
              <a:rPr lang="zh-TW" altLang="en-US" sz="2400" b="1" dirty="0">
                <a:sym typeface="Wingdings" pitchFamily="2" charset="2"/>
              </a:rPr>
              <a:t>中專</a:t>
            </a:r>
            <a:r>
              <a:rPr lang="en-US" altLang="zh-TW" sz="2400" b="1" dirty="0">
                <a:sym typeface="Wingdings" pitchFamily="2" charset="2"/>
              </a:rPr>
              <a:t>)</a:t>
            </a:r>
            <a:endParaRPr lang="en-US" altLang="zh-TW" sz="2000" b="1" dirty="0">
              <a:sym typeface="Wingdings" pitchFamily="2" charset="2"/>
            </a:endParaRPr>
          </a:p>
          <a:p>
            <a:pPr marL="742950" lvl="2" indent="-342900" eaLnBrk="1" hangingPunct="1">
              <a:defRPr/>
            </a:pPr>
            <a:endParaRPr lang="en-US" altLang="zh-TW" sz="2000" b="1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altLang="zh-TW" b="1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altLang="zh-HK" b="1" dirty="0">
              <a:sym typeface="Wingdings" pitchFamily="2" charset="2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JUPAS FAQ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/>
              <a:t>讀</a:t>
            </a:r>
            <a:r>
              <a:rPr lang="zh-TW" altLang="zh-TW" sz="2800" b="1" dirty="0"/>
              <a:t>副學</a:t>
            </a:r>
            <a:r>
              <a:rPr lang="zh-TW" altLang="en-US" sz="2800" b="1" dirty="0"/>
              <a:t>士定高級文憑好？</a:t>
            </a:r>
            <a:endParaRPr lang="zh-TW" altLang="zh-TW" sz="2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27088" y="2636838"/>
          <a:ext cx="7272807" cy="321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dirty="0"/>
                        <a:t>副學</a:t>
                      </a:r>
                      <a:r>
                        <a:rPr lang="zh-TW" altLang="en-US" sz="1800" dirty="0"/>
                        <a:t>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高級文憑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着重通識性質的內容（例如語文、資訊科技、通識等）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，以便銜接大學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屬專業導向培訓（例如專修科目、專業訓練、職業技能等）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內容設計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通識性質佔課程至少六成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專科內容佔課程至少六成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修</a:t>
                      </a:r>
                      <a:r>
                        <a:rPr lang="zh-TW" altLang="en-US" sz="1800" dirty="0"/>
                        <a:t>讀年期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兩</a:t>
                      </a:r>
                      <a:r>
                        <a:rPr lang="zh-TW" altLang="en-US" sz="1800" dirty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兩</a:t>
                      </a:r>
                      <a:r>
                        <a:rPr lang="zh-TW" altLang="en-US" sz="1800" dirty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學歷資格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基本相同，畢業後可銜接大學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JUPAS FAQ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/>
              <a:t>讀</a:t>
            </a:r>
            <a:r>
              <a:rPr lang="zh-TW" altLang="zh-TW" sz="3200" b="1" dirty="0"/>
              <a:t>副學</a:t>
            </a:r>
            <a:r>
              <a:rPr lang="zh-TW" altLang="en-US" sz="3200" b="1" dirty="0"/>
              <a:t>士或者高級文憑有應受性嗎？</a:t>
            </a:r>
            <a:endParaRPr lang="en-US" altLang="zh-TW" sz="3200" b="1" dirty="0"/>
          </a:p>
          <a:p>
            <a:endParaRPr lang="en-US" altLang="zh-TW" sz="3200" b="1" dirty="0"/>
          </a:p>
          <a:p>
            <a:pPr lvl="1"/>
            <a:r>
              <a:rPr lang="zh-HK" altLang="zh-TW" sz="2800" dirty="0"/>
              <a:t>可報考本地或海外大學學位課程的第二或第三年</a:t>
            </a:r>
            <a:endParaRPr lang="zh-TW" altLang="zh-TW" sz="2800" dirty="0"/>
          </a:p>
          <a:p>
            <a:pPr lvl="1"/>
            <a:r>
              <a:rPr lang="zh-HK" altLang="zh-TW" sz="2800" dirty="0"/>
              <a:t>個別</a:t>
            </a:r>
            <a:r>
              <a:rPr lang="en-US" altLang="zh-TW" sz="2800" dirty="0"/>
              <a:t>AD/HD</a:t>
            </a:r>
            <a:r>
              <a:rPr lang="zh-HK" altLang="zh-TW" sz="2800" dirty="0"/>
              <a:t>具專業資格，可從事輔助專業程度工作</a:t>
            </a:r>
            <a:endParaRPr lang="zh-TW" altLang="zh-TW" sz="2800" dirty="0"/>
          </a:p>
          <a:p>
            <a:pPr lvl="1"/>
            <a:r>
              <a:rPr lang="zh-HK" altLang="zh-TW" sz="2800" dirty="0"/>
              <a:t>獲公務員事務局認可的學歷</a:t>
            </a:r>
            <a:endParaRPr lang="zh-TW" altLang="zh-TW" sz="2800" dirty="0"/>
          </a:p>
          <a:p>
            <a:endParaRPr lang="en-US" altLang="zh-TW" sz="3200" b="1" dirty="0"/>
          </a:p>
          <a:p>
            <a:endParaRPr lang="zh-TW" altLang="zh-TW" sz="3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如有提問</a:t>
            </a:r>
            <a:r>
              <a:rPr kumimoji="1" lang="zh-TW" altLang="en-US" dirty="0" smtClean="0">
                <a:latin typeface="Arial" charset="0"/>
                <a:ea typeface="新細明體" pitchFamily="18" charset="-120"/>
              </a:rPr>
              <a:t>，</a:t>
            </a:r>
            <a:r>
              <a:rPr lang="zh-HK" altLang="en-US" dirty="0" smtClean="0"/>
              <a:t>可提交至</a:t>
            </a:r>
            <a:r>
              <a:rPr lang="en-US" altLang="zh-HK" dirty="0" smtClean="0"/>
              <a:t>Google form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889994" cy="288999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49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E-APP / IVE</a:t>
            </a:r>
            <a:r>
              <a:rPr lang="zh-HK" altLang="en-US" dirty="0"/>
              <a:t>提點</a:t>
            </a:r>
            <a:r>
              <a:rPr lang="zh-HK" altLang="en-US" dirty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12</a:t>
            </a:r>
            <a:r>
              <a:rPr lang="zh-TW" altLang="en-US" dirty="0">
                <a:solidFill>
                  <a:schemeClr val="tx1"/>
                </a:solidFill>
              </a:rPr>
              <a:t>日 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2800" kern="1200" dirty="0"/>
              <a:t>切記交留位費 </a:t>
            </a:r>
            <a:r>
              <a:rPr lang="en-US" altLang="zh-TW" sz="2800" dirty="0"/>
              <a:t>(統一$</a:t>
            </a:r>
            <a:r>
              <a:rPr lang="en-US" altLang="zh-TW" sz="2800" kern="1200" dirty="0"/>
              <a:t>5000)</a:t>
            </a:r>
            <a:r>
              <a:rPr kumimoji="1" lang="en-US" altLang="zh-TW" sz="2800" dirty="0">
                <a:latin typeface="Arial" charset="0"/>
                <a:ea typeface="新細明體" pitchFamily="18" charset="-120"/>
              </a:rPr>
              <a:t> </a:t>
            </a:r>
            <a:r>
              <a:rPr kumimoji="1"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新細明體" pitchFamily="18" charset="-120"/>
              </a:rPr>
              <a:t>7</a:t>
            </a:r>
            <a:r>
              <a:rPr kumimoji="1"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新細明體" pitchFamily="18" charset="-120"/>
              </a:rPr>
              <a:t>月</a:t>
            </a:r>
            <a:r>
              <a:rPr kumimoji="1"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新細明體" pitchFamily="18" charset="-120"/>
              </a:rPr>
              <a:t>17</a:t>
            </a:r>
            <a:r>
              <a:rPr kumimoji="1"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新細明體" pitchFamily="18" charset="-120"/>
              </a:rPr>
              <a:t>日中午</a:t>
            </a:r>
            <a:r>
              <a:rPr kumimoji="1"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新細明體" pitchFamily="18" charset="-120"/>
              </a:rPr>
              <a:t>12</a:t>
            </a:r>
            <a:r>
              <a:rPr kumimoji="1"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新細明體" pitchFamily="18" charset="-120"/>
              </a:rPr>
              <a:t>時前</a:t>
            </a:r>
            <a:endParaRPr lang="en-US" altLang="zh-TW" sz="2800" kern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sz="2800" kern="1200" dirty="0"/>
              <a:t>放榜前或會派發有條件取錄</a:t>
            </a:r>
            <a:r>
              <a:rPr lang="en-US" altLang="zh-TW" sz="2800" kern="1200" dirty="0"/>
              <a:t>(Conditional Offer)</a:t>
            </a:r>
          </a:p>
          <a:p>
            <a:pPr lvl="1">
              <a:defRPr/>
            </a:pPr>
            <a:r>
              <a:rPr lang="en-US" altLang="zh-TW" sz="2400" dirty="0"/>
              <a:t>VTC</a:t>
            </a:r>
            <a:r>
              <a:rPr lang="zh-TW" altLang="en-US" sz="2400" dirty="0"/>
              <a:t>的</a:t>
            </a:r>
            <a:r>
              <a:rPr lang="en-US" altLang="zh-TW" sz="2400" dirty="0"/>
              <a:t>Conditional Offer</a:t>
            </a:r>
            <a:r>
              <a:rPr lang="zh-TW" altLang="en-US" sz="2400" dirty="0"/>
              <a:t>已於</a:t>
            </a:r>
            <a:r>
              <a:rPr lang="zh-HK" altLang="en-US" sz="2400" dirty="0"/>
              <a:t>早前</a:t>
            </a:r>
            <a:r>
              <a:rPr lang="zh-TW" altLang="en-US" sz="2400" dirty="0"/>
              <a:t>分發 </a:t>
            </a:r>
            <a:r>
              <a:rPr lang="en-US" altLang="zh-TW" sz="2400" dirty="0"/>
              <a:t>(19/6)</a:t>
            </a:r>
          </a:p>
          <a:p>
            <a:pPr lvl="1">
              <a:defRPr/>
            </a:pP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繳費後</a:t>
            </a:r>
            <a:r>
              <a:rPr lang="zh-TW" altLang="zh-TW" sz="2800" dirty="0"/>
              <a:t>，</a:t>
            </a:r>
            <a:r>
              <a:rPr lang="zh-TW" altLang="en-US" sz="2800" dirty="0"/>
              <a:t>向有關院校出示繳費收據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E-APP / IVE</a:t>
            </a:r>
            <a:r>
              <a:rPr lang="zh-HK" altLang="en-US" dirty="0"/>
              <a:t>提點</a:t>
            </a:r>
            <a:r>
              <a:rPr lang="zh-HK" altLang="en-US" dirty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12</a:t>
            </a:r>
            <a:r>
              <a:rPr lang="zh-TW" altLang="en-US" dirty="0">
                <a:solidFill>
                  <a:schemeClr val="tx1"/>
                </a:solidFill>
              </a:rPr>
              <a:t>日 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sz="2800" dirty="0"/>
              <a:t>考生可因</a:t>
            </a:r>
            <a:r>
              <a:rPr lang="en-US" altLang="zh-TW" sz="2800" dirty="0"/>
              <a:t> 8</a:t>
            </a:r>
            <a:r>
              <a:rPr lang="zh-TW" altLang="en-US" sz="2800" dirty="0"/>
              <a:t>月</a:t>
            </a:r>
            <a:r>
              <a:rPr lang="en-US" altLang="zh-TW" sz="2800" dirty="0"/>
              <a:t>7</a:t>
            </a:r>
            <a:r>
              <a:rPr lang="zh-TW" altLang="en-US" sz="2800" dirty="0"/>
              <a:t>日</a:t>
            </a:r>
            <a:r>
              <a:rPr lang="en-US" altLang="zh-TW" sz="2800" dirty="0"/>
              <a:t> </a:t>
            </a:r>
            <a:r>
              <a:rPr kumimoji="1" lang="en-US" altLang="zh-TW" sz="2800" dirty="0">
                <a:latin typeface="Arial" charset="0"/>
                <a:ea typeface="新細明體" pitchFamily="18" charset="-120"/>
              </a:rPr>
              <a:t>JUPAS</a:t>
            </a:r>
            <a:r>
              <a:rPr lang="zh-TW" altLang="zh-TW" sz="2800" dirty="0"/>
              <a:t>的錄取結果，申請退回留位費</a:t>
            </a:r>
            <a:endParaRPr lang="en-US" altLang="zh-TW" sz="2800" dirty="0"/>
          </a:p>
          <a:p>
            <a:pPr lvl="1">
              <a:defRPr/>
            </a:pPr>
            <a:r>
              <a:rPr lang="zh-TW" altLang="zh-TW" sz="2400" dirty="0"/>
              <a:t>如獲</a:t>
            </a: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教資會</a:t>
            </a:r>
            <a:r>
              <a:rPr lang="zh-TW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資助全日制學士課程</a:t>
            </a: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(UGC)</a:t>
            </a:r>
            <a:r>
              <a:rPr lang="zh-TW" altLang="en-US" sz="2400" dirty="0"/>
              <a:t>或</a:t>
            </a:r>
            <a:endParaRPr lang="en-US" altLang="zh-TW" sz="2400" dirty="0"/>
          </a:p>
          <a:p>
            <a:pPr lvl="1">
              <a:buNone/>
              <a:defRPr/>
            </a:pPr>
            <a:r>
              <a:rPr lang="en-US" altLang="zh-TW" sz="2400" dirty="0"/>
              <a:t>	</a:t>
            </a: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指定專業／界別課程資助計劃</a:t>
            </a:r>
            <a:r>
              <a:rPr lang="zh-TW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學士課程</a:t>
            </a: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(SSSDP)</a:t>
            </a:r>
          </a:p>
          <a:p>
            <a:pPr lvl="1">
              <a:buNone/>
              <a:defRPr/>
            </a:pP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zh-TW" altLang="zh-TW" sz="2400" dirty="0"/>
              <a:t>取錄而放棄</a:t>
            </a:r>
            <a:r>
              <a:rPr lang="en-US" altLang="zh-TW" sz="2400" dirty="0"/>
              <a:t>E-APP</a:t>
            </a:r>
            <a:r>
              <a:rPr lang="zh-TW" altLang="zh-TW" sz="2400" dirty="0"/>
              <a:t>課程，可於</a:t>
            </a:r>
            <a:r>
              <a:rPr lang="zh-TW" altLang="en-US" sz="2400" dirty="0"/>
              <a:t>指定</a:t>
            </a:r>
            <a:r>
              <a:rPr lang="zh-TW" altLang="zh-TW" sz="2400" dirty="0"/>
              <a:t>日</a:t>
            </a:r>
            <a:r>
              <a:rPr lang="zh-TW" altLang="en-US" sz="2400" dirty="0"/>
              <a:t>前向有關院校</a:t>
            </a:r>
            <a:r>
              <a:rPr lang="zh-TW" altLang="zh-TW" sz="2400" dirty="0"/>
              <a:t>提出申請。</a:t>
            </a:r>
            <a:endParaRPr lang="en-US" altLang="zh-TW" sz="2400" dirty="0"/>
          </a:p>
          <a:p>
            <a:pPr lvl="1" eaLnBrk="1" hangingPunct="1">
              <a:defRPr/>
            </a:pPr>
            <a:r>
              <a:rPr lang="zh-TW" altLang="zh-TW" sz="2400" dirty="0"/>
              <a:t>學院將按受理之個案收取行政費用</a:t>
            </a:r>
            <a:endParaRPr lang="en-US" altLang="zh-TW" sz="2400" dirty="0"/>
          </a:p>
          <a:p>
            <a:pPr lvl="1">
              <a:defRPr/>
            </a:pP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r>
              <a:rPr lang="zh-TW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如</a:t>
            </a: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在</a:t>
            </a: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JUPAS</a:t>
            </a:r>
            <a:r>
              <a:rPr lang="zh-TW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獲得</a:t>
            </a: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公開大學</a:t>
            </a:r>
            <a:r>
              <a:rPr lang="zh-TW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學士課程</a:t>
            </a: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(</a:t>
            </a: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非</a:t>
            </a: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UGC/SSSDP)</a:t>
            </a:r>
            <a:r>
              <a:rPr lang="zh-TW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，</a:t>
            </a: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不設退款機制</a:t>
            </a:r>
            <a:endParaRPr lang="en-US" altLang="zh-TW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539552" y="6165304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資料來源：學友社出路指南</a:t>
            </a:r>
            <a:r>
              <a:rPr lang="en-US" altLang="zh-TW" sz="1100" dirty="0"/>
              <a:t>2017 </a:t>
            </a:r>
            <a:r>
              <a:rPr lang="en-US" altLang="zh-TW" sz="1100"/>
              <a:t>- </a:t>
            </a:r>
            <a:r>
              <a:rPr lang="en-US" altLang="zh-TW" sz="1100" smtClean="0"/>
              <a:t>p.101</a:t>
            </a:r>
            <a:endParaRPr lang="zh-TW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E-APP / IVE</a:t>
            </a:r>
            <a:r>
              <a:rPr lang="zh-HK" altLang="en-US" dirty="0"/>
              <a:t>提點 </a:t>
            </a:r>
            <a:r>
              <a:rPr lang="en-US" altLang="zh-HK" dirty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12</a:t>
            </a:r>
            <a:r>
              <a:rPr lang="zh-TW" altLang="en-US" dirty="0">
                <a:solidFill>
                  <a:schemeClr val="tx1"/>
                </a:solidFill>
              </a:rPr>
              <a:t>日 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2667751"/>
          </a:xfrm>
        </p:spPr>
        <p:txBody>
          <a:bodyPr vert="horz">
            <a:normAutofit/>
          </a:bodyPr>
          <a:lstStyle/>
          <a:p>
            <a:pPr>
              <a:buNone/>
            </a:pPr>
            <a:endParaRPr lang="zh-TW" altLang="en-US" dirty="0"/>
          </a:p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繳交留位費不等於完成手續。必須親身到院校登記入學。</a:t>
            </a:r>
            <a:endParaRPr lang="en-US" altLang="zh-TW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3F824-AADD-49D5-A74A-CEC34E6A5B19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971600" y="3789040"/>
          <a:ext cx="72008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4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沒有申請</a:t>
            </a:r>
            <a:r>
              <a:rPr lang="en-US" altLang="zh-TW" dirty="0"/>
              <a:t>E-APP / IVE </a:t>
            </a:r>
            <a:r>
              <a:rPr lang="zh-TW" altLang="en-US" dirty="0"/>
              <a:t>，怎麼辦</a:t>
            </a:r>
            <a:r>
              <a:rPr lang="en-US" altLang="zh-TW" dirty="0"/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/>
              <a:t>放榜前</a:t>
            </a:r>
            <a:endParaRPr lang="en-US" altLang="zh-TW" sz="2800" dirty="0"/>
          </a:p>
          <a:p>
            <a:pPr lvl="1"/>
            <a:r>
              <a:rPr lang="zh-TW" altLang="en-US" sz="2400" dirty="0"/>
              <a:t>個別院校提供候補申請，如</a:t>
            </a:r>
            <a:r>
              <a:rPr lang="en-US" altLang="zh-TW" sz="2400" dirty="0"/>
              <a:t>IVE</a:t>
            </a:r>
          </a:p>
          <a:p>
            <a:r>
              <a:rPr lang="zh-TW" altLang="en-US" sz="2800" dirty="0"/>
              <a:t>放榜後</a:t>
            </a:r>
            <a:endParaRPr lang="en-US" altLang="zh-TW" sz="2800" dirty="0"/>
          </a:p>
          <a:p>
            <a:pPr lvl="1"/>
            <a:r>
              <a:rPr lang="zh-TW" altLang="en-US" sz="2400" dirty="0"/>
              <a:t>攜同香港中學文憑試的結果，自行到各非聯招院校申請課程</a:t>
            </a:r>
            <a:endParaRPr lang="en-US" altLang="zh-TW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zh-TW" altLang="en-US" sz="2400" dirty="0"/>
              <a:t>在有剩餘學額的情況下，將有機會進行即場面試及獲得取錄 </a:t>
            </a:r>
          </a:p>
          <a:p>
            <a:pPr lvl="1"/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剩餘學額有限，盡快申請</a:t>
            </a:r>
            <a:endParaRPr lang="en-US" altLang="zh-TW" sz="2400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1"/>
            <a:r>
              <a:rPr lang="en-US" altLang="zh-TW" sz="2400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分秒必爭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，預早擬定當天行程</a:t>
            </a:r>
            <a:endParaRPr lang="en-US" altLang="zh-TW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of previous year…</a:t>
            </a:r>
          </a:p>
          <a:p>
            <a:pPr eaLnBrk="1" hangingPunct="1"/>
            <a:endParaRPr lang="en-US" altLang="zh-TW" sz="2800" dirty="0"/>
          </a:p>
          <a:p>
            <a:pPr eaLnBrk="1" hangingPunct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有關自資學位及副學位的問題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自資專上教育資訊平台 </a:t>
            </a:r>
            <a:r>
              <a:rPr lang="en-US" altLang="zh-TW" dirty="0"/>
              <a:t>Concourse</a:t>
            </a:r>
          </a:p>
          <a:p>
            <a:r>
              <a:rPr lang="en-US" altLang="zh-TW" dirty="0">
                <a:hlinkClick r:id="rId2"/>
              </a:rPr>
              <a:t>http://www.cspe.edu.hk</a:t>
            </a:r>
            <a:endParaRPr lang="en-US" altLang="zh-TW" dirty="0"/>
          </a:p>
          <a:p>
            <a:pPr lvl="1"/>
            <a:r>
              <a:rPr lang="zh-TW" altLang="en-US" dirty="0"/>
              <a:t>提供院校收生成績及畢業生資料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首頁 </a:t>
            </a:r>
            <a:r>
              <a:rPr lang="en-US" altLang="zh-TW" dirty="0"/>
              <a:t>&gt;</a:t>
            </a:r>
            <a:r>
              <a:rPr lang="zh-TW" altLang="en-US" dirty="0"/>
              <a:t>院校</a:t>
            </a:r>
            <a:r>
              <a:rPr lang="en-US" altLang="zh-TW" dirty="0"/>
              <a:t>&gt;</a:t>
            </a:r>
            <a:r>
              <a:rPr lang="zh-TW" altLang="en-US" dirty="0"/>
              <a:t>自資專上院校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408712" cy="540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有關自資學位及副學位的問題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4572000" y="5733256"/>
            <a:ext cx="1944216" cy="720080"/>
          </a:xfrm>
          <a:prstGeom prst="ellipse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87"/>
          <a:stretch>
            <a:fillRect/>
          </a:stretch>
        </p:blipFill>
        <p:spPr bwMode="auto">
          <a:xfrm>
            <a:off x="827584" y="1317147"/>
            <a:ext cx="7981005" cy="477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有關自資學位及副學位的問題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7236296" y="4005064"/>
            <a:ext cx="1728192" cy="1584176"/>
          </a:xfrm>
          <a:prstGeom prst="ellipse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毅進計劃</a:t>
            </a:r>
            <a:r>
              <a:rPr lang="zh-HK" altLang="en-US"/>
              <a:t>介紹 </a:t>
            </a:r>
            <a:r>
              <a:rPr lang="zh-TW" alt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hlinkClick r:id="rId3"/>
              </a:rPr>
              <a:t>https://www.yjd.edu.hk</a:t>
            </a:r>
            <a:endParaRPr lang="en-US" altLang="zh-TW" sz="2800" dirty="0"/>
          </a:p>
          <a:p>
            <a:pPr eaLnBrk="1" hangingPunct="1">
              <a:lnSpc>
                <a:spcPct val="90000"/>
              </a:lnSpc>
            </a:pPr>
            <a:r>
              <a:rPr lang="zh-TW" altLang="zh-TW" sz="2800" u="sng" dirty="0"/>
              <a:t>資歷認可</a:t>
            </a:r>
            <a:r>
              <a:rPr lang="en-US" altLang="zh-TW" sz="2800" dirty="0"/>
              <a:t> = 22222</a:t>
            </a:r>
          </a:p>
          <a:p>
            <a:pPr lvl="1" eaLnBrk="1" hangingPunct="1"/>
            <a:r>
              <a:rPr lang="zh-TW" altLang="zh-TW" dirty="0"/>
              <a:t>修畢毅進文憑課程</a:t>
            </a:r>
            <a:endParaRPr lang="en-US" altLang="zh-TW" dirty="0"/>
          </a:p>
          <a:p>
            <a:pPr lvl="1">
              <a:buNone/>
            </a:pPr>
            <a:r>
              <a:rPr lang="en-US" altLang="zh-TW" dirty="0"/>
              <a:t>	= </a:t>
            </a:r>
            <a:r>
              <a:rPr lang="zh-TW" altLang="zh-TW" dirty="0"/>
              <a:t>香港中學文憑考試</a:t>
            </a:r>
            <a:r>
              <a:rPr lang="en-US" altLang="zh-TW" dirty="0"/>
              <a:t>5 </a:t>
            </a:r>
            <a:r>
              <a:rPr lang="zh-TW" altLang="zh-TW" dirty="0"/>
              <a:t>科第</a:t>
            </a:r>
            <a:r>
              <a:rPr lang="en-US" altLang="zh-TW" dirty="0"/>
              <a:t>2</a:t>
            </a:r>
            <a:r>
              <a:rPr lang="zh-TW" altLang="zh-TW" dirty="0"/>
              <a:t>級的程度</a:t>
            </a:r>
            <a:endParaRPr lang="en-US" altLang="zh-TW" dirty="0"/>
          </a:p>
          <a:p>
            <a:pPr lvl="1">
              <a:buNone/>
            </a:pPr>
            <a:r>
              <a:rPr lang="en-US" altLang="zh-TW" dirty="0"/>
              <a:t>	(</a:t>
            </a:r>
            <a:r>
              <a:rPr lang="zh-TW" altLang="zh-TW" dirty="0"/>
              <a:t>包括中文和英文科</a:t>
            </a:r>
            <a:r>
              <a:rPr lang="en-US" altLang="zh-TW" dirty="0"/>
              <a:t>)</a:t>
            </a:r>
            <a:endParaRPr lang="zh-TW" altLang="zh-TW" dirty="0"/>
          </a:p>
          <a:p>
            <a:pPr lvl="1"/>
            <a:r>
              <a:rPr lang="zh-TW" altLang="zh-TW" dirty="0"/>
              <a:t>修畢毅進文憑的延伸數學選修單元</a:t>
            </a:r>
            <a:endParaRPr lang="en-US" altLang="zh-TW" dirty="0"/>
          </a:p>
          <a:p>
            <a:pPr lvl="1">
              <a:buNone/>
            </a:pPr>
            <a:r>
              <a:rPr lang="en-US" altLang="zh-TW" dirty="0"/>
              <a:t>	= </a:t>
            </a:r>
            <a:r>
              <a:rPr lang="zh-TW" altLang="zh-TW" dirty="0"/>
              <a:t>中學文憑試</a:t>
            </a:r>
            <a:r>
              <a:rPr lang="en-US" altLang="zh-TW" dirty="0"/>
              <a:t>5</a:t>
            </a:r>
            <a:r>
              <a:rPr lang="zh-TW" altLang="zh-TW" dirty="0"/>
              <a:t>科第</a:t>
            </a:r>
            <a:r>
              <a:rPr lang="en-US" altLang="zh-TW" dirty="0"/>
              <a:t>2</a:t>
            </a:r>
            <a:r>
              <a:rPr lang="zh-TW" altLang="zh-TW" dirty="0"/>
              <a:t>級的程度</a:t>
            </a:r>
            <a:endParaRPr lang="en-US" altLang="zh-TW" dirty="0"/>
          </a:p>
          <a:p>
            <a:pPr lvl="1" eaLnBrk="1" hangingPunct="1">
              <a:buNone/>
            </a:pPr>
            <a:r>
              <a:rPr lang="en-US" altLang="zh-TW" dirty="0"/>
              <a:t>	(</a:t>
            </a:r>
            <a:r>
              <a:rPr lang="zh-TW" altLang="zh-TW" dirty="0"/>
              <a:t>包括中文、英文和</a:t>
            </a:r>
            <a:r>
              <a:rPr lang="zh-TW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數學科</a:t>
            </a:r>
            <a:r>
              <a:rPr lang="en-US" altLang="zh-TW" dirty="0"/>
              <a:t>)</a:t>
            </a:r>
            <a:endParaRPr lang="en-US" altLang="zh-TW" sz="24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2017</a:t>
            </a:r>
            <a:r>
              <a:rPr lang="zh-TW" altLang="en-US" sz="2800" dirty="0"/>
              <a:t>年</a:t>
            </a:r>
            <a:r>
              <a:rPr lang="en-US" altLang="zh-TW" sz="2800" dirty="0"/>
              <a:t>9</a:t>
            </a:r>
            <a:r>
              <a:rPr lang="zh-TW" altLang="en-US" sz="2800" dirty="0"/>
              <a:t>月起開辦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對象：中六離校生 或 年滿</a:t>
            </a:r>
            <a:r>
              <a:rPr lang="en-US" altLang="zh-TW" sz="2800" dirty="0"/>
              <a:t>21</a:t>
            </a:r>
            <a:r>
              <a:rPr lang="zh-TW" altLang="en-US" sz="2800" dirty="0"/>
              <a:t>歲的成年學員</a:t>
            </a:r>
            <a:endParaRPr lang="zh-CN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毅進計劃</a:t>
            </a:r>
            <a:r>
              <a:rPr lang="zh-HK" altLang="en-US"/>
              <a:t>介紹</a:t>
            </a:r>
            <a:endParaRPr lang="zh-TW" altLang="en-US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學額：約</a:t>
            </a:r>
            <a:r>
              <a:rPr lang="en-US" altLang="zh-CN" sz="2800" dirty="0"/>
              <a:t>15,000</a:t>
            </a:r>
            <a:r>
              <a:rPr lang="en-US" altLang="zh-TW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dirty="0"/>
              <a:t>全日制課程</a:t>
            </a:r>
            <a:endParaRPr lang="zh-TW" altLang="en-US" sz="2800" dirty="0"/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於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月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13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日下午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時正前</a:t>
            </a:r>
            <a:r>
              <a:rPr lang="zh-TW" altLang="en-US" sz="2400" dirty="0"/>
              <a:t>通過</a:t>
            </a:r>
            <a:r>
              <a:rPr lang="zh-TW" altLang="en-US" sz="2400" b="1" u="sng" dirty="0"/>
              <a:t>網上報名</a:t>
            </a:r>
            <a:r>
              <a:rPr lang="zh-TW" altLang="en-US" sz="2400" dirty="0"/>
              <a:t>平台報名。 </a:t>
            </a:r>
            <a:endParaRPr lang="zh-TW" altLang="en-US" sz="2400" b="1" u="sng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 u="sng" dirty="0"/>
              <a:t>電腦隨機抽籤 </a:t>
            </a:r>
            <a:r>
              <a:rPr lang="en-US" altLang="zh-TW" sz="2400" b="1" u="sng" dirty="0"/>
              <a:t>– </a:t>
            </a:r>
            <a:r>
              <a:rPr lang="zh-TW" altLang="en-US" sz="2400" b="1" u="sng" dirty="0"/>
              <a:t>並非先到先得</a:t>
            </a:r>
            <a:endParaRPr lang="zh-TW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zh-TW" altLang="en-US" sz="2800" b="1" dirty="0"/>
              <a:t>兼讀制課程</a:t>
            </a:r>
            <a:endParaRPr lang="zh-TW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/>
              <a:t>由</a:t>
            </a:r>
            <a:r>
              <a:rPr lang="zh-TW" altLang="en-US" sz="2400" b="1" u="sng" dirty="0"/>
              <a:t>個別</a:t>
            </a:r>
            <a:r>
              <a:rPr lang="zh-TW" altLang="en-US" sz="2400" dirty="0"/>
              <a:t>院校 </a:t>
            </a:r>
            <a:r>
              <a:rPr lang="zh-TW" altLang="en-US" sz="2400" b="1" u="sng" dirty="0"/>
              <a:t>自行收生</a:t>
            </a:r>
            <a:r>
              <a:rPr lang="zh-TW" altLang="en-US" sz="2400" dirty="0"/>
              <a:t>，可直接向有關院校索取報名表格。 </a:t>
            </a:r>
          </a:p>
          <a:p>
            <a:pPr eaLnBrk="1" hangingPunct="1"/>
            <a:r>
              <a:rPr lang="zh-CN" altLang="en-US" sz="2800" dirty="0"/>
              <a:t>升學</a:t>
            </a:r>
            <a:endParaRPr lang="en-US" altLang="zh-CN" sz="2800" dirty="0"/>
          </a:p>
          <a:p>
            <a:pPr lvl="1" eaLnBrk="1" hangingPunct="1"/>
            <a:r>
              <a:rPr lang="zh-CN" altLang="zh-TW" sz="2400" dirty="0"/>
              <a:t>符合 副學士 和 高級文憑 或同等課程的入學資格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毅進計劃</a:t>
            </a:r>
            <a:r>
              <a:rPr lang="zh-HK" altLang="en-US"/>
              <a:t>介紹</a:t>
            </a:r>
            <a:endParaRPr lang="zh-TW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dirty="0"/>
              <a:t>課程結構</a:t>
            </a:r>
            <a:endParaRPr lang="zh-TW" altLang="en-US" sz="28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一年的全日制課程 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為期兩年的兼讀制課程。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授課時數：共為</a:t>
            </a:r>
            <a:r>
              <a:rPr lang="en-US" altLang="zh-TW" sz="2800" dirty="0"/>
              <a:t>600</a:t>
            </a:r>
            <a:r>
              <a:rPr lang="zh-TW" altLang="en-US" sz="2800" dirty="0"/>
              <a:t>小時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420</a:t>
            </a:r>
            <a:r>
              <a:rPr lang="zh-TW" altLang="en-US" sz="2800" dirty="0"/>
              <a:t>小時：必修的核心單元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/>
              <a:t>中文、英文、數學、通識教育和人際傳意技巧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180</a:t>
            </a:r>
            <a:r>
              <a:rPr lang="zh-TW" altLang="en-US" sz="2800" dirty="0"/>
              <a:t>小時：選修單元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/>
              <a:t>以實用為主，範圍廣泛，以迎合學員不同的興趣和性向。</a:t>
            </a:r>
            <a:endParaRPr lang="en-US" altLang="zh-TW" dirty="0"/>
          </a:p>
          <a:p>
            <a:pPr eaLnBrk="1" hangingPunct="1">
              <a:lnSpc>
                <a:spcPct val="90000"/>
              </a:lnSpc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0595B-895F-45A3-AB6F-A4CEB96813E4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kumimoji="0" lang="zh-TW" altLang="en-US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溫馨提示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zh-TW" altLang="en-US" sz="2800" dirty="0">
                <a:latin typeface="Arial" charset="0"/>
                <a:ea typeface="新細明體" pitchFamily="18" charset="-120"/>
              </a:rPr>
              <a:t>放榜當日 </a:t>
            </a:r>
            <a:r>
              <a:rPr kumimoji="1" lang="en-US" altLang="zh-TW" sz="2800" dirty="0">
                <a:solidFill>
                  <a:schemeClr val="accent2"/>
                </a:solidFill>
                <a:latin typeface="Arial" charset="0"/>
                <a:ea typeface="新細明體" pitchFamily="18" charset="-120"/>
              </a:rPr>
              <a:t>8:00 a.m.</a:t>
            </a:r>
            <a:r>
              <a:rPr kumimoji="1" lang="zh-TW" altLang="en-US" sz="2800" dirty="0">
                <a:solidFill>
                  <a:schemeClr val="accent2"/>
                </a:solidFill>
                <a:latin typeface="Arial" charset="0"/>
                <a:ea typeface="新細明體" pitchFamily="18" charset="-120"/>
              </a:rPr>
              <a:t>前</a:t>
            </a:r>
            <a:r>
              <a:rPr kumimoji="1" lang="zh-TW" altLang="en-US" sz="2800" dirty="0">
                <a:latin typeface="Arial" charset="0"/>
                <a:ea typeface="新細明體" pitchFamily="18" charset="-120"/>
              </a:rPr>
              <a:t>回校，請帶備：</a:t>
            </a:r>
            <a:endParaRPr kumimoji="1" lang="en-US" altLang="zh-TW" sz="2800" dirty="0">
              <a:latin typeface="Arial" charset="0"/>
              <a:ea typeface="新細明體" pitchFamily="18" charset="-120"/>
            </a:endParaRPr>
          </a:p>
          <a:p>
            <a:pPr lvl="1"/>
            <a:r>
              <a:rPr kumimoji="1" lang="en-US" altLang="zh-HK" sz="2800" dirty="0">
                <a:latin typeface="Arial" charset="0"/>
                <a:ea typeface="新細明體" pitchFamily="18" charset="-120"/>
              </a:rPr>
              <a:t>JUPAS</a:t>
            </a:r>
            <a:r>
              <a:rPr kumimoji="1" lang="zh-HK" altLang="zh-TW" sz="2800" dirty="0">
                <a:latin typeface="Arial" charset="0"/>
                <a:ea typeface="新細明體" pitchFamily="18" charset="-120"/>
              </a:rPr>
              <a:t>選科排序</a:t>
            </a:r>
            <a:endParaRPr kumimoji="1" lang="en-US" altLang="zh-HK" sz="2800" dirty="0">
              <a:latin typeface="Arial" charset="0"/>
              <a:ea typeface="新細明體" pitchFamily="18" charset="-120"/>
            </a:endParaRPr>
          </a:p>
          <a:p>
            <a:pPr lvl="1"/>
            <a:r>
              <a:rPr kumimoji="1" lang="zh-HK" altLang="zh-TW" sz="2800" dirty="0">
                <a:latin typeface="Arial" charset="0"/>
                <a:ea typeface="新細明體" pitchFamily="18" charset="-120"/>
              </a:rPr>
              <a:t>已報名的</a:t>
            </a:r>
            <a:r>
              <a:rPr kumimoji="1" lang="en-US" altLang="zh-HK" sz="2800" dirty="0" err="1">
                <a:latin typeface="Arial" charset="0"/>
                <a:ea typeface="新細明體" pitchFamily="18" charset="-120"/>
              </a:rPr>
              <a:t>iPass</a:t>
            </a:r>
            <a:r>
              <a:rPr kumimoji="1" lang="zh-HK" altLang="zh-TW" sz="2800" dirty="0">
                <a:latin typeface="Arial" charset="0"/>
                <a:ea typeface="新細明體" pitchFamily="18" charset="-120"/>
              </a:rPr>
              <a:t>課程選擇</a:t>
            </a:r>
            <a:r>
              <a:rPr kumimoji="1" lang="zh-HK" altLang="en-US" sz="2800" dirty="0">
                <a:latin typeface="Arial" charset="0"/>
                <a:ea typeface="新細明體" pitchFamily="18" charset="-120"/>
              </a:rPr>
              <a:t>或</a:t>
            </a:r>
            <a:r>
              <a:rPr kumimoji="1" lang="zh-HK" altLang="zh-TW" sz="2800" dirty="0">
                <a:latin typeface="Arial" charset="0"/>
                <a:ea typeface="新細明體" pitchFamily="18" charset="-120"/>
              </a:rPr>
              <a:t>有條件取錄通知</a:t>
            </a:r>
            <a:endParaRPr kumimoji="1" lang="zh-TW" altLang="zh-TW" sz="2800" dirty="0">
              <a:latin typeface="Arial" charset="0"/>
              <a:ea typeface="新細明體" pitchFamily="18" charset="-120"/>
            </a:endParaRPr>
          </a:p>
          <a:p>
            <a:pPr lvl="1"/>
            <a:r>
              <a:rPr kumimoji="1" lang="zh-TW" altLang="en-US" sz="2800" dirty="0">
                <a:latin typeface="Arial" charset="0"/>
                <a:ea typeface="新細明體" pitchFamily="18" charset="-120"/>
              </a:rPr>
              <a:t>校內成績表（正本及影印本）</a:t>
            </a:r>
          </a:p>
          <a:p>
            <a:pPr lvl="1"/>
            <a:r>
              <a:rPr kumimoji="1" lang="zh-TW" altLang="en-US" sz="2800" dirty="0">
                <a:latin typeface="Arial" charset="0"/>
                <a:ea typeface="新細明體" pitchFamily="18" charset="-120"/>
              </a:rPr>
              <a:t>可上網的電子產品 </a:t>
            </a:r>
            <a:r>
              <a:rPr kumimoji="1" lang="en-US" altLang="zh-TW" sz="2800" dirty="0">
                <a:latin typeface="Arial" charset="0"/>
                <a:ea typeface="新細明體" pitchFamily="18" charset="-120"/>
              </a:rPr>
              <a:t>(</a:t>
            </a:r>
            <a:r>
              <a:rPr kumimoji="1" lang="zh-HK" altLang="en-US" sz="2800" dirty="0">
                <a:latin typeface="Arial" charset="0"/>
                <a:ea typeface="新細明體" pitchFamily="18" charset="-120"/>
              </a:rPr>
              <a:t>更新</a:t>
            </a:r>
            <a:r>
              <a:rPr kumimoji="1" lang="en-US" altLang="zh-HK" sz="2800" dirty="0">
                <a:latin typeface="Arial" charset="0"/>
                <a:ea typeface="新細明體" pitchFamily="18" charset="-120"/>
              </a:rPr>
              <a:t>e</a:t>
            </a:r>
            <a:r>
              <a:rPr kumimoji="1" lang="zh-HK" altLang="en-US" sz="2800" dirty="0">
                <a:latin typeface="Arial" charset="0"/>
                <a:ea typeface="新細明體" pitchFamily="18" charset="-120"/>
              </a:rPr>
              <a:t>導航</a:t>
            </a:r>
            <a:r>
              <a:rPr kumimoji="1" lang="en-US" altLang="zh-HK" sz="2800" dirty="0">
                <a:latin typeface="Arial" charset="0"/>
                <a:ea typeface="新細明體" pitchFamily="18" charset="-120"/>
              </a:rPr>
              <a:t>)</a:t>
            </a:r>
            <a:endParaRPr kumimoji="1" lang="zh-TW" altLang="en-US" sz="2800" dirty="0">
              <a:latin typeface="Arial" charset="0"/>
              <a:ea typeface="新細明體" pitchFamily="18" charset="-120"/>
            </a:endParaRPr>
          </a:p>
          <a:p>
            <a:pPr lvl="1"/>
            <a:r>
              <a:rPr kumimoji="1" lang="zh-TW" altLang="en-US" sz="2800" dirty="0">
                <a:latin typeface="Arial" charset="0"/>
                <a:ea typeface="新細明體" pitchFamily="18" charset="-120"/>
              </a:rPr>
              <a:t>適量現金（交通、報名費）</a:t>
            </a:r>
            <a:endParaRPr kumimoji="1" lang="en-US" altLang="zh-TW" sz="2800" dirty="0">
              <a:latin typeface="Arial" charset="0"/>
              <a:ea typeface="新細明體" pitchFamily="18" charset="-120"/>
            </a:endParaRPr>
          </a:p>
          <a:p>
            <a:pPr lvl="1"/>
            <a:r>
              <a:rPr kumimoji="1" lang="zh-TW" altLang="en-US" sz="2800" dirty="0">
                <a:latin typeface="Arial" charset="0"/>
                <a:ea typeface="新細明體" pitchFamily="18" charset="-120"/>
              </a:rPr>
              <a:t>學生相片</a:t>
            </a:r>
            <a:endParaRPr kumimoji="1" lang="en-US" altLang="zh-TW" sz="2800" dirty="0">
              <a:latin typeface="Arial" charset="0"/>
              <a:ea typeface="新細明體" pitchFamily="18" charset="-120"/>
            </a:endParaRPr>
          </a:p>
          <a:p>
            <a:pPr lvl="1"/>
            <a:r>
              <a:rPr kumimoji="1" lang="zh-TW" altLang="en-US" sz="2800" b="1" dirty="0">
                <a:solidFill>
                  <a:schemeClr val="accent2"/>
                </a:solidFill>
                <a:latin typeface="Arial" charset="0"/>
                <a:ea typeface="新細明體" pitchFamily="18" charset="-120"/>
              </a:rPr>
              <a:t>多手準備</a:t>
            </a:r>
            <a:endParaRPr kumimoji="1" lang="zh-TW" altLang="zh-TW" sz="2800" b="1" dirty="0">
              <a:solidFill>
                <a:schemeClr val="accent2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/>
              <a:t>毅進計劃</a:t>
            </a:r>
            <a:r>
              <a:rPr lang="zh-HK" altLang="en-US" dirty="0"/>
              <a:t>介紹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學費（全年）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HK$36,200</a:t>
            </a:r>
          </a:p>
          <a:p>
            <a:pPr eaLnBrk="1" hangingPunct="1"/>
            <a:r>
              <a:rPr lang="zh-TW" altLang="en-US" dirty="0"/>
              <a:t>學費發還</a:t>
            </a:r>
            <a:endParaRPr lang="en-US" altLang="zh-TW" dirty="0"/>
          </a:p>
          <a:p>
            <a:pPr lvl="1" eaLnBrk="1" hangingPunct="1"/>
            <a:r>
              <a:rPr lang="zh-TW" altLang="en-US" sz="2400" dirty="0"/>
              <a:t>所有修讀全日制或兼讀制毅進文憑課程的學員，凡成功修畢一個單元（即出席率達</a:t>
            </a:r>
            <a:r>
              <a:rPr lang="en-US" altLang="zh-TW" sz="2400" dirty="0"/>
              <a:t>80</a:t>
            </a:r>
            <a:r>
              <a:rPr lang="zh-TW" altLang="en-US" sz="2400" dirty="0"/>
              <a:t>％及總評分及格），均可獲政府發還有關單元的三成學費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b="1" dirty="0"/>
              <a:t>毅進計劃</a:t>
            </a:r>
            <a:r>
              <a:rPr lang="zh-HK" altLang="en-US" dirty="0"/>
              <a:t>介紹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144239C-E77B-458E-9348-D0D8F759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8" t="2787" r="11137" b="3703"/>
          <a:stretch/>
        </p:blipFill>
        <p:spPr>
          <a:xfrm>
            <a:off x="1128192" y="1253355"/>
            <a:ext cx="7344816" cy="534399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547664" y="4941168"/>
            <a:ext cx="2232248" cy="1224136"/>
          </a:xfrm>
          <a:prstGeom prst="ellipse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毅進</a:t>
            </a:r>
            <a:r>
              <a:rPr lang="en-US" altLang="zh-TW" b="1" dirty="0"/>
              <a:t>FAQ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zh-TW" altLang="en-US"/>
              <a:t>毅進文憑與展翅青見計劃有什麼不同？</a:t>
            </a:r>
            <a:endParaRPr lang="en-US" altLang="zh-TW"/>
          </a:p>
          <a:p>
            <a:pPr lvl="1" eaLnBrk="1" hangingPunct="1"/>
            <a:r>
              <a:rPr lang="zh-TW" altLang="en-US"/>
              <a:t>毅進文憑</a:t>
            </a:r>
            <a:endParaRPr lang="en-US" altLang="zh-TW"/>
          </a:p>
          <a:p>
            <a:pPr lvl="2" eaLnBrk="1" hangingPunct="1"/>
            <a:r>
              <a:rPr lang="zh-TW" altLang="en-US"/>
              <a:t>持續進修的課程，平衡學術與實用，目的提升學員的知識及技能水平</a:t>
            </a:r>
            <a:endParaRPr lang="en-US" altLang="zh-TW"/>
          </a:p>
          <a:p>
            <a:pPr lvl="1" eaLnBrk="1" hangingPunct="1"/>
            <a:r>
              <a:rPr lang="zh-TW" altLang="en-US"/>
              <a:t>展翅青見計劃</a:t>
            </a:r>
            <a:endParaRPr lang="en-US" altLang="zh-TW"/>
          </a:p>
          <a:p>
            <a:pPr lvl="2" eaLnBrk="1" hangingPunct="1"/>
            <a:r>
              <a:rPr lang="zh-TW" altLang="en-US"/>
              <a:t>職前培訓</a:t>
            </a:r>
            <a:endParaRPr lang="en-US" altLang="zh-TW"/>
          </a:p>
          <a:p>
            <a:pPr lvl="2" eaLnBrk="1" hangingPunct="1"/>
            <a:r>
              <a:rPr lang="zh-TW" altLang="en-US"/>
              <a:t>對象是</a:t>
            </a:r>
            <a:r>
              <a:rPr lang="en-US" altLang="zh-TW"/>
              <a:t>15</a:t>
            </a:r>
            <a:r>
              <a:rPr lang="zh-TW" altLang="en-US"/>
              <a:t>至</a:t>
            </a:r>
            <a:r>
              <a:rPr lang="en-US" altLang="zh-TW"/>
              <a:t>24</a:t>
            </a:r>
            <a:r>
              <a:rPr lang="zh-TW" altLang="en-US"/>
              <a:t>歲、學歷在副學位或以下的離校青年</a:t>
            </a:r>
            <a:endParaRPr lang="en-US" altLang="zh-TW"/>
          </a:p>
          <a:p>
            <a:pPr lvl="2" eaLnBrk="1" hangingPunct="1"/>
            <a:r>
              <a:rPr lang="zh-TW" altLang="en-US"/>
              <a:t>透過提供求職平台，配合職前和在職培訓，幫助青少年認識自我和職業志向，豐富工作技能及經驗，以提升就業競爭力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出路階梯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62056" cy="4355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147">
                <a:tc>
                  <a:txBody>
                    <a:bodyPr/>
                    <a:lstStyle/>
                    <a:p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最好的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5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科成績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可能的出路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5544 + 5/4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JUPAS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學位課程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4444 + 4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自資學位課程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3344 + 3/4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自資學位課程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3322 + 2/3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副學位課程 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(AD/HD)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2222 + 2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副學位課程 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(AD/HD)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2222 + 2   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以下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IVE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基礎文憑、中專、毅進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直線接點 9"/>
          <p:cNvCxnSpPr/>
          <p:nvPr/>
        </p:nvCxnSpPr>
        <p:spPr>
          <a:xfrm>
            <a:off x="611560" y="3645024"/>
            <a:ext cx="8352928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申請日期：</a:t>
            </a:r>
            <a:r>
              <a:rPr lang="en-US" altLang="zh-TW" dirty="0"/>
              <a:t>12/7 - 17/7</a:t>
            </a:r>
          </a:p>
          <a:p>
            <a:r>
              <a:rPr lang="zh-TW" altLang="en-US" dirty="0"/>
              <a:t>聯絡 </a:t>
            </a:r>
            <a:r>
              <a:rPr lang="en-US" altLang="zh-TW" dirty="0"/>
              <a:t>	</a:t>
            </a:r>
            <a:r>
              <a:rPr lang="zh-TW" altLang="en-US" dirty="0"/>
              <a:t>校務處</a:t>
            </a:r>
            <a:r>
              <a:rPr lang="en-US" altLang="zh-TW" dirty="0"/>
              <a:t>		12/7 - 17/7</a:t>
            </a:r>
          </a:p>
          <a:p>
            <a:pPr lvl="1"/>
            <a:r>
              <a:rPr lang="zh-TW" altLang="zh-TW" dirty="0"/>
              <a:t>最多</a:t>
            </a:r>
            <a:r>
              <a:rPr lang="en-US" altLang="zh-TW" dirty="0"/>
              <a:t>4</a:t>
            </a:r>
            <a:r>
              <a:rPr lang="zh-TW" altLang="zh-TW" dirty="0"/>
              <a:t>科</a:t>
            </a:r>
            <a:endParaRPr lang="en-US" altLang="zh-TW" dirty="0"/>
          </a:p>
          <a:p>
            <a:pPr lvl="1"/>
            <a:r>
              <a:rPr lang="zh-TW" altLang="zh-TW" dirty="0"/>
              <a:t>電郵兩封</a:t>
            </a:r>
            <a:r>
              <a:rPr lang="en-US" altLang="zh-TW" dirty="0"/>
              <a:t> </a:t>
            </a:r>
            <a:r>
              <a:rPr lang="en-US" altLang="zh-TW" sz="2000" i="1" dirty="0"/>
              <a:t>(</a:t>
            </a:r>
            <a:r>
              <a:rPr lang="zh-TW" altLang="en-US" sz="2000" i="1" dirty="0"/>
              <a:t>申請時需填寫</a:t>
            </a:r>
            <a:r>
              <a:rPr lang="zh-TW" altLang="zh-TW" sz="2000" i="1" dirty="0"/>
              <a:t>電郵</a:t>
            </a:r>
            <a:r>
              <a:rPr lang="zh-TW" altLang="en-US" sz="2000" i="1" dirty="0"/>
              <a:t>帳戶</a:t>
            </a:r>
            <a:r>
              <a:rPr lang="zh-TW" altLang="zh-TW" sz="2000" dirty="0"/>
              <a:t>，</a:t>
            </a:r>
            <a:r>
              <a:rPr lang="zh-TW" altLang="en-US" sz="2000" i="1" dirty="0"/>
              <a:t>請確認能夠登入</a:t>
            </a:r>
            <a:r>
              <a:rPr lang="en-US" altLang="zh-TW" sz="2000" i="1" dirty="0"/>
              <a:t>)</a:t>
            </a:r>
          </a:p>
          <a:p>
            <a:pPr marL="1225296" lvl="2" indent="-457200">
              <a:buFont typeface="+mj-lt"/>
              <a:buAutoNum type="arabicPeriod"/>
            </a:pPr>
            <a:r>
              <a:rPr lang="zh-TW" altLang="zh-TW" dirty="0"/>
              <a:t>確認申請</a:t>
            </a:r>
            <a:endParaRPr lang="en-US" altLang="zh-TW" dirty="0"/>
          </a:p>
          <a:p>
            <a:pPr marL="1225296" lvl="2" indent="-457200">
              <a:buFont typeface="+mj-lt"/>
              <a:buAutoNum type="arabicPeriod"/>
            </a:pPr>
            <a:r>
              <a:rPr lang="zh-TW" altLang="zh-TW" dirty="0"/>
              <a:t>付款通知書</a:t>
            </a:r>
            <a:endParaRPr lang="en-US" altLang="zh-TW" dirty="0"/>
          </a:p>
          <a:p>
            <a:pPr lvl="3"/>
            <a:r>
              <a:rPr lang="zh-TW" altLang="en-US" dirty="0"/>
              <a:t>繳</a:t>
            </a:r>
            <a:r>
              <a:rPr lang="zh-TW" altLang="zh-TW" dirty="0"/>
              <a:t>付申請費：</a:t>
            </a:r>
            <a:r>
              <a:rPr lang="zh-TW" altLang="en-US" dirty="0"/>
              <a:t>申請後</a:t>
            </a:r>
            <a:r>
              <a:rPr lang="en-US" altLang="zh-TW" dirty="0"/>
              <a:t>3</a:t>
            </a:r>
            <a:r>
              <a:rPr lang="zh-TW" altLang="en-US" dirty="0"/>
              <a:t>天之內</a:t>
            </a:r>
            <a:endParaRPr lang="en-US" altLang="zh-TW" dirty="0"/>
          </a:p>
          <a:p>
            <a:pPr lvl="3"/>
            <a:r>
              <a:rPr lang="en-US" altLang="zh-TW" dirty="0"/>
              <a:t>7-11 only</a:t>
            </a:r>
          </a:p>
          <a:p>
            <a:pPr lvl="3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r>
              <a:rPr lang="zh-TW" altLang="en-US" b="1" dirty="0"/>
              <a:t>費用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92683"/>
              </p:ext>
            </p:extLst>
          </p:nvPr>
        </p:nvGraphicFramePr>
        <p:xfrm>
          <a:off x="827584" y="1784350"/>
          <a:ext cx="7859216" cy="2517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1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重閱答卷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積分覆核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28">
                <a:tc>
                  <a:txBody>
                    <a:bodyPr/>
                    <a:lstStyle/>
                    <a:p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語文全卷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口試除外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$794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$199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28">
                <a:tc>
                  <a:txBody>
                    <a:bodyPr/>
                    <a:lstStyle/>
                    <a:p>
                      <a:pPr lvl="1"/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語文分部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口試除外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)(</a:t>
                      </a:r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每分部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$317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28">
                <a:tc>
                  <a:txBody>
                    <a:bodyPr/>
                    <a:lstStyle/>
                    <a:p>
                      <a:pPr lvl="1"/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語文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口試</a:t>
                      </a:r>
                      <a:r>
                        <a:rPr kumimoji="0" lang="en-US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$636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28">
                <a:tc>
                  <a:txBody>
                    <a:bodyPr/>
                    <a:lstStyle/>
                    <a:p>
                      <a:r>
                        <a:rPr kumimoji="0" lang="zh-TW" altLang="zh-TW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非語文科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$662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Arial"/>
                          <a:ea typeface="Arial Unicode MS"/>
                          <a:cs typeface="Times New Roman"/>
                        </a:rPr>
                        <a:t>$166</a:t>
                      </a:r>
                      <a:endParaRPr lang="zh-TW" sz="20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99592" y="4869160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資料來源：考評局</a:t>
            </a:r>
            <a:r>
              <a:rPr lang="en-US" altLang="zh-TW" sz="1100" dirty="0"/>
              <a:t>http://www.hkeaa.edu.hk/tc/hkdse/admin/release_of_results/recheck_remark/</a:t>
            </a:r>
            <a:endParaRPr lang="zh-TW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覆核日程</a:t>
            </a:r>
            <a:endParaRPr lang="zh-TW" altLang="en-US" b="1" dirty="0"/>
          </a:p>
        </p:txBody>
      </p:sp>
      <p:graphicFrame>
        <p:nvGraphicFramePr>
          <p:cNvPr id="5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074530"/>
              </p:ext>
            </p:extLst>
          </p:nvPr>
        </p:nvGraphicFramePr>
        <p:xfrm>
          <a:off x="457200" y="1600200"/>
          <a:ext cx="8229600" cy="4500964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12-17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申</a:t>
                      </a:r>
                      <a:r>
                        <a:rPr kumimoji="1" lang="zh-TW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請</a:t>
                      </a:r>
                      <a:r>
                        <a:rPr lang="zh-TW" altLang="zh-TW" sz="2400" b="1" dirty="0"/>
                        <a:t>覆核</a:t>
                      </a:r>
                      <a:endParaRPr kumimoji="1" lang="zh-TW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dirty="0">
                          <a:latin typeface="+mn-lt"/>
                        </a:rPr>
                        <a:t>申請後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2</a:t>
                      </a:r>
                      <a:r>
                        <a:rPr lang="zh-TW" altLang="en-US" sz="2400" dirty="0">
                          <a:latin typeface="+mn-lt"/>
                        </a:rPr>
                        <a:t>天</a:t>
                      </a:r>
                      <a:r>
                        <a:rPr lang="zh-TW" altLang="en-US" sz="2400" dirty="0"/>
                        <a:t>之內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dirty="0"/>
                        <a:t>繳交覆核費用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考評局通知（書面）香港中學文憑成績覆核之申請人，經校方派發</a:t>
                      </a:r>
                      <a:endParaRPr kumimoji="0" lang="zh-TW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10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取得較高評級的申請人，可登入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JUPAS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帳戶遞交申請，要求有關院校按覆核後的成績重新考慮其取錄資格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21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JUPAS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公布補選結果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r>
              <a:rPr lang="en-US" altLang="zh-TW" b="1" dirty="0"/>
              <a:t>(Appeal)</a:t>
            </a:r>
            <a:r>
              <a:rPr lang="zh-TW" altLang="en-US" b="1" dirty="0"/>
              <a:t>成功率</a:t>
            </a:r>
            <a:r>
              <a:rPr lang="en-US" altLang="zh-TW" b="1" dirty="0"/>
              <a:t>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1027" name="Picture 3" descr="C:\Users\Tung Tung\Desktop\My Dropbox\Document on Tasking\Career\1213 DSE Preparation Seminar\Present resources\2012 App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8136904" cy="4296285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7884368" y="4077072"/>
            <a:ext cx="648072" cy="648072"/>
          </a:xfrm>
          <a:prstGeom prst="ellips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5856" y="6021288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2012 DSE </a:t>
            </a:r>
            <a:r>
              <a:rPr lang="zh-TW" altLang="zh-TW" sz="2400" b="1" dirty="0"/>
              <a:t>覆核</a:t>
            </a:r>
            <a:r>
              <a:rPr lang="zh-TW" altLang="en-US" sz="2400" b="1" dirty="0"/>
              <a:t>成功率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83568" y="6427113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資料來源：考評局 </a:t>
            </a:r>
            <a:r>
              <a:rPr lang="en-US" altLang="zh-TW" sz="1100" dirty="0"/>
              <a:t>-</a:t>
            </a:r>
            <a:r>
              <a:rPr lang="zh-TW" altLang="en-US" sz="1100" dirty="0"/>
              <a:t>香港中學文憑考試統計概覽</a:t>
            </a:r>
            <a:r>
              <a:rPr lang="en-US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r>
              <a:rPr lang="en-US" altLang="zh-TW" b="1" dirty="0"/>
              <a:t>(Appeal)</a:t>
            </a:r>
            <a:r>
              <a:rPr lang="zh-TW" altLang="en-US" b="1" dirty="0"/>
              <a:t>成功率</a:t>
            </a:r>
            <a:r>
              <a:rPr lang="en-US" altLang="zh-TW" b="1" dirty="0"/>
              <a:t>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3275856" y="6021288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2013 DSE </a:t>
            </a:r>
            <a:r>
              <a:rPr lang="zh-TW" altLang="zh-TW" sz="2400" b="1" dirty="0"/>
              <a:t>覆核</a:t>
            </a:r>
            <a:r>
              <a:rPr lang="zh-TW" altLang="en-US" sz="2400" b="1" dirty="0"/>
              <a:t>成功率</a:t>
            </a:r>
            <a:endParaRPr lang="zh-TW" altLang="en-US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94931"/>
            <a:ext cx="8136904" cy="428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>
          <a:xfrm>
            <a:off x="7956376" y="4077072"/>
            <a:ext cx="648072" cy="648072"/>
          </a:xfrm>
          <a:prstGeom prst="ellips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6427113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資料來源：考評局 </a:t>
            </a:r>
            <a:r>
              <a:rPr lang="en-US" altLang="zh-TW" sz="1100" dirty="0"/>
              <a:t>-</a:t>
            </a:r>
            <a:r>
              <a:rPr lang="zh-TW" altLang="en-US" sz="1100" dirty="0"/>
              <a:t>香港中學文憑考試統計概覽</a:t>
            </a:r>
            <a:r>
              <a:rPr lang="en-US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96353"/>
            <a:ext cx="8092008" cy="428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r>
              <a:rPr lang="en-US" altLang="zh-TW" b="1" dirty="0"/>
              <a:t>(Appeal)</a:t>
            </a:r>
            <a:r>
              <a:rPr lang="zh-TW" altLang="en-US" b="1" dirty="0"/>
              <a:t>成功率</a:t>
            </a:r>
            <a:r>
              <a:rPr lang="en-US" altLang="zh-TW" b="1" dirty="0"/>
              <a:t>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3275856" y="6021288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2014 DSE </a:t>
            </a:r>
            <a:r>
              <a:rPr lang="zh-TW" altLang="zh-TW" sz="2400" b="1" dirty="0"/>
              <a:t>覆核</a:t>
            </a:r>
            <a:r>
              <a:rPr lang="zh-TW" altLang="en-US" sz="2400" b="1" dirty="0"/>
              <a:t>成功率</a:t>
            </a:r>
            <a:endParaRPr lang="zh-TW" altLang="en-US" sz="2400" dirty="0"/>
          </a:p>
        </p:txBody>
      </p:sp>
      <p:sp>
        <p:nvSpPr>
          <p:cNvPr id="15" name="橢圓 14"/>
          <p:cNvSpPr/>
          <p:nvPr/>
        </p:nvSpPr>
        <p:spPr>
          <a:xfrm>
            <a:off x="7884368" y="4077072"/>
            <a:ext cx="648072" cy="648072"/>
          </a:xfrm>
          <a:prstGeom prst="ellips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6427113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資料來源：考評局 </a:t>
            </a:r>
            <a:r>
              <a:rPr lang="en-US" altLang="zh-TW" sz="1100" dirty="0"/>
              <a:t>-</a:t>
            </a:r>
            <a:r>
              <a:rPr lang="zh-TW" altLang="en-US" sz="1100" dirty="0"/>
              <a:t>香港中學文憑考試統計概覽</a:t>
            </a:r>
            <a:r>
              <a:rPr lang="en-US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/>
              <a:t>重要日期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0AB750A-595A-4F76-B364-2E0C7A823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74160"/>
              </p:ext>
            </p:extLst>
          </p:nvPr>
        </p:nvGraphicFramePr>
        <p:xfrm>
          <a:off x="914400" y="1784350"/>
          <a:ext cx="7772400" cy="4552802"/>
        </p:xfrm>
        <a:graphic>
          <a:graphicData uri="http://schemas.openxmlformats.org/drawingml/2006/table">
            <a:tbl>
              <a:tblPr/>
              <a:tblGrid>
                <a:gridCol w="2217440">
                  <a:extLst>
                    <a:ext uri="{9D8B030D-6E8A-4147-A177-3AD203B41FA5}">
                      <a16:colId xmlns:a16="http://schemas.microsoft.com/office/drawing/2014/main" val="2684734504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1218099217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月上旬</a:t>
                      </a: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HK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參與 </a:t>
                      </a:r>
                      <a:r>
                        <a:rPr kumimoji="1" lang="en-US" altLang="zh-HK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E-APP </a:t>
                      </a:r>
                      <a:r>
                        <a:rPr kumimoji="1" lang="zh-HK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的院校</a:t>
                      </a:r>
                      <a:endParaRPr kumimoji="1" lang="en-US" altLang="zh-HK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申請人如符合課程入學要求，便有機會從院校獲得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有條件</a:t>
                      </a:r>
                      <a:r>
                        <a:rPr kumimoji="1" lang="zh-HK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錄取 </a:t>
                      </a:r>
                      <a:r>
                        <a:rPr kumimoji="1" lang="en-US" altLang="zh-HK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(Conditional offer)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3084"/>
                  </a:ext>
                </a:extLst>
              </a:tr>
              <a:tr h="11024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12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日</a:t>
                      </a: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發放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2017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香港中學文憑考試成績 </a:t>
                      </a:r>
                    </a:p>
                  </a:txBody>
                  <a:tcPr marL="86360" marR="863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753927"/>
                  </a:ext>
                </a:extLst>
              </a:tr>
              <a:tr h="1102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職業訓練局 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IVE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／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E-APP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院校：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有條件</a:t>
                      </a:r>
                      <a:r>
                        <a:rPr kumimoji="1" lang="zh-HK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錄取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成功轉換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「正式取錄」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學位並確認接受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即場申請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入讀</a:t>
                      </a:r>
                      <a:r>
                        <a:rPr kumimoji="1" lang="zh-CN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及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取錄符合資格</a:t>
                      </a:r>
                      <a:r>
                        <a:rPr kumimoji="1" lang="zh-HK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的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申請人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7164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r>
              <a:rPr lang="en-US" altLang="zh-TW" b="1" dirty="0"/>
              <a:t>(Appeal)</a:t>
            </a:r>
            <a:r>
              <a:rPr lang="zh-TW" altLang="en-US" b="1" dirty="0"/>
              <a:t>成功率</a:t>
            </a:r>
            <a:r>
              <a:rPr lang="en-US" altLang="zh-TW" b="1" dirty="0"/>
              <a:t>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3275856" y="6021288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2015 DSE </a:t>
            </a:r>
            <a:r>
              <a:rPr lang="zh-TW" altLang="zh-TW" sz="2400" b="1" dirty="0"/>
              <a:t>覆核</a:t>
            </a:r>
            <a:r>
              <a:rPr lang="zh-TW" altLang="en-US" sz="2400" b="1" dirty="0"/>
              <a:t>成功率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83568" y="6427113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資料來源：考評局 </a:t>
            </a:r>
            <a:r>
              <a:rPr lang="en-US" altLang="zh-TW" sz="1100" dirty="0"/>
              <a:t>-</a:t>
            </a:r>
            <a:r>
              <a:rPr lang="zh-TW" altLang="en-US" sz="1100" dirty="0"/>
              <a:t>香港中學文憑考試統計概覽</a:t>
            </a:r>
            <a:r>
              <a:rPr lang="en-US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83568" y="1636237"/>
            <a:ext cx="8123528" cy="424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橢圓 14"/>
          <p:cNvSpPr/>
          <p:nvPr/>
        </p:nvSpPr>
        <p:spPr>
          <a:xfrm>
            <a:off x="7956376" y="4077072"/>
            <a:ext cx="648072" cy="648072"/>
          </a:xfrm>
          <a:prstGeom prst="ellips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成績覆核</a:t>
            </a:r>
            <a:r>
              <a:rPr lang="en-US" altLang="zh-TW" b="1" dirty="0"/>
              <a:t>(Appeal)</a:t>
            </a:r>
            <a:r>
              <a:rPr lang="zh-TW" altLang="en-US" b="1" dirty="0"/>
              <a:t>成功率</a:t>
            </a:r>
            <a:r>
              <a:rPr lang="en-US" altLang="zh-TW" b="1" dirty="0"/>
              <a:t>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3275856" y="6021288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2016 DSE </a:t>
            </a:r>
            <a:r>
              <a:rPr lang="zh-TW" altLang="zh-TW" sz="2400" b="1" dirty="0"/>
              <a:t>覆核</a:t>
            </a:r>
            <a:r>
              <a:rPr lang="zh-TW" altLang="en-US" sz="2400" b="1" dirty="0"/>
              <a:t>成功率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83568" y="6427113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資料來源：考評局 </a:t>
            </a:r>
            <a:r>
              <a:rPr lang="en-US" altLang="zh-TW" sz="1100" dirty="0"/>
              <a:t>-</a:t>
            </a:r>
            <a:r>
              <a:rPr lang="zh-TW" altLang="en-US" sz="1100" dirty="0"/>
              <a:t>香港中學文憑考試統計概覽</a:t>
            </a:r>
            <a:r>
              <a:rPr lang="en-US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FA421A3-19E1-4C4F-9462-946280B3F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" t="6239" r="6190" b="2000"/>
          <a:stretch/>
        </p:blipFill>
        <p:spPr>
          <a:xfrm>
            <a:off x="704294" y="1612880"/>
            <a:ext cx="8202952" cy="4329116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8038728" y="4149080"/>
            <a:ext cx="648072" cy="648072"/>
          </a:xfrm>
          <a:prstGeom prst="ellipse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重讀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聯絡</a:t>
            </a:r>
            <a:r>
              <a:rPr lang="en-US" altLang="zh-TW" dirty="0"/>
              <a:t>	</a:t>
            </a:r>
            <a:r>
              <a:rPr lang="zh-TW" altLang="en-US" dirty="0"/>
              <a:t>校務處</a:t>
            </a:r>
            <a:endParaRPr lang="en-US" altLang="zh-HK" dirty="0"/>
          </a:p>
          <a:p>
            <a:r>
              <a:rPr lang="zh-TW" altLang="zh-TW" dirty="0"/>
              <a:t>八所教資會資助院校會接受</a:t>
            </a:r>
            <a:r>
              <a:rPr lang="en-US" altLang="zh-TW" dirty="0"/>
              <a:t>Combined Cert</a:t>
            </a:r>
          </a:p>
          <a:p>
            <a:pPr lvl="1"/>
            <a:r>
              <a:rPr lang="zh-TW" altLang="en-US" dirty="0"/>
              <a:t>唯個別院校會設有扣分制度</a:t>
            </a:r>
            <a:endParaRPr lang="en-US" altLang="zh-TW" dirty="0"/>
          </a:p>
          <a:p>
            <a:pPr lvl="2"/>
            <a:r>
              <a:rPr lang="en-US" altLang="zh-TW" i="1" dirty="0"/>
              <a:t>E.g. </a:t>
            </a:r>
            <a:r>
              <a:rPr lang="zh-TW" altLang="en-US" i="1" dirty="0"/>
              <a:t>港大 醫學系 及 精算學系</a:t>
            </a:r>
            <a:endParaRPr lang="en-US" altLang="zh-TW" i="1" dirty="0"/>
          </a:p>
          <a:p>
            <a:endParaRPr lang="en-US" altLang="zh-TW" dirty="0"/>
          </a:p>
          <a:p>
            <a:r>
              <a:rPr lang="en-US" altLang="zh-HK" dirty="0"/>
              <a:t>2017 HKDSE</a:t>
            </a:r>
          </a:p>
          <a:p>
            <a:pPr lvl="1"/>
            <a:r>
              <a:rPr lang="zh-TW" altLang="en-US" dirty="0"/>
              <a:t>總報考人數達</a:t>
            </a:r>
            <a:r>
              <a:rPr lang="en-US" altLang="zh-TW" dirty="0"/>
              <a:t>– 61,669</a:t>
            </a:r>
            <a:r>
              <a:rPr lang="zh-TW" altLang="en-US" dirty="0"/>
              <a:t>人</a:t>
            </a:r>
            <a:endParaRPr lang="en-US" altLang="zh-TW" dirty="0"/>
          </a:p>
          <a:p>
            <a:pPr lvl="1"/>
            <a:r>
              <a:rPr lang="zh-TW" altLang="en-US" dirty="0"/>
              <a:t>學</a:t>
            </a:r>
            <a:r>
              <a:rPr lang="zh-TW" altLang="zh-TW" dirty="0"/>
              <a:t>校</a:t>
            </a:r>
            <a:r>
              <a:rPr lang="zh-TW" altLang="en-US" dirty="0"/>
              <a:t>考生</a:t>
            </a:r>
            <a:r>
              <a:rPr lang="en-US" altLang="zh-TW" dirty="0"/>
              <a:t>– 52, 088</a:t>
            </a:r>
            <a:r>
              <a:rPr lang="zh-TW" altLang="en-US" dirty="0"/>
              <a:t>人</a:t>
            </a:r>
            <a:endParaRPr lang="en-US" altLang="zh-TW" dirty="0"/>
          </a:p>
          <a:p>
            <a:pPr lvl="1"/>
            <a:r>
              <a:rPr lang="zh-HK" altLang="en-US" dirty="0"/>
              <a:t>自修生 </a:t>
            </a:r>
            <a:r>
              <a:rPr lang="en-US" altLang="zh-TW" dirty="0"/>
              <a:t>– 9, 581</a:t>
            </a:r>
            <a:r>
              <a:rPr lang="zh-TW" altLang="en-US" dirty="0"/>
              <a:t>人</a:t>
            </a:r>
            <a:endParaRPr lang="en-US" altLang="zh-TW" dirty="0"/>
          </a:p>
          <a:p>
            <a:pPr lvl="2"/>
            <a:r>
              <a:rPr lang="zh-TW" altLang="en-US" sz="1800" dirty="0"/>
              <a:t>資料來源</a:t>
            </a:r>
            <a:r>
              <a:rPr lang="en-US" altLang="zh-HK" sz="1800" dirty="0"/>
              <a:t>:</a:t>
            </a:r>
            <a:r>
              <a:rPr lang="en-US" altLang="zh-TW" sz="1800" dirty="0"/>
              <a:t> http://www.hkeaa.edu.hk/tc/Media/facts/facts.html</a:t>
            </a:r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重讀考慮</a:t>
            </a:r>
            <a:endParaRPr lang="en-US" altLang="zh-TW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文憑試成績未符理想的原因</a:t>
            </a:r>
            <a:r>
              <a:rPr lang="en-US" altLang="zh-TW" dirty="0"/>
              <a:t> </a:t>
            </a:r>
          </a:p>
          <a:p>
            <a:pPr lvl="1"/>
            <a:r>
              <a:rPr lang="zh-TW" altLang="en-US" sz="2800" dirty="0">
                <a:latin typeface="+mn-ea"/>
              </a:rPr>
              <a:t>失手？</a:t>
            </a:r>
          </a:p>
          <a:p>
            <a:pPr lvl="1"/>
            <a:r>
              <a:rPr lang="zh-TW" altLang="en-US" sz="2800" dirty="0">
                <a:latin typeface="+mn-ea"/>
              </a:rPr>
              <a:t>太遲發力？</a:t>
            </a:r>
          </a:p>
          <a:p>
            <a:pPr lvl="1"/>
            <a:r>
              <a:rPr lang="zh-TW" altLang="en-US" sz="2800" dirty="0">
                <a:latin typeface="+mn-ea"/>
              </a:rPr>
              <a:t>是否</a:t>
            </a:r>
            <a:r>
              <a:rPr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適合文憑試學習模式</a:t>
            </a:r>
            <a:r>
              <a:rPr lang="zh-TW" altLang="en-US" sz="2800" dirty="0">
                <a:latin typeface="+mn-ea"/>
              </a:rPr>
              <a:t>？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zh-TW" altLang="en-US" sz="2900" dirty="0">
                <a:latin typeface="+mn-ea"/>
              </a:rPr>
              <a:t>能否在</a:t>
            </a:r>
            <a:r>
              <a:rPr lang="zh-TW" altLang="en-US" sz="29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大半年時間內追回三年的學習內容</a:t>
            </a:r>
            <a:r>
              <a:rPr lang="zh-TW" altLang="en-US" sz="2900" dirty="0">
                <a:latin typeface="+mn-ea"/>
              </a:rPr>
              <a:t>？</a:t>
            </a:r>
          </a:p>
          <a:p>
            <a:pPr lvl="1"/>
            <a:r>
              <a:rPr lang="zh-TW" altLang="en-US" sz="2900" dirty="0">
                <a:latin typeface="+mn-ea"/>
              </a:rPr>
              <a:t>考評局要求日校重讀生</a:t>
            </a:r>
            <a:r>
              <a:rPr lang="zh-TW" altLang="en-US" sz="29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重做中六部份的</a:t>
            </a:r>
            <a:r>
              <a:rPr lang="en-US" altLang="zh-TW" sz="29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SBA</a:t>
            </a:r>
            <a:r>
              <a:rPr lang="zh-TW" altLang="en-US" sz="2900" dirty="0">
                <a:latin typeface="+mn-ea"/>
              </a:rPr>
              <a:t>，自己是否能夠應付？</a:t>
            </a:r>
          </a:p>
          <a:p>
            <a:pPr lvl="1"/>
            <a:r>
              <a:rPr lang="zh-TW" altLang="en-US" sz="2900" dirty="0">
                <a:latin typeface="+mn-ea"/>
              </a:rPr>
              <a:t>若以自修生身份重讀，自己是否能夠應付？</a:t>
            </a:r>
          </a:p>
          <a:p>
            <a:pPr lvl="1"/>
            <a:endParaRPr lang="zh-TW" altLang="zh-TW" dirty="0">
              <a:latin typeface="+mn-ea"/>
            </a:endParaRPr>
          </a:p>
          <a:p>
            <a:pPr eaLnBrk="1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712968" cy="33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英文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6165304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- 2014</a:t>
            </a:r>
            <a:r>
              <a:rPr lang="zh-TW" altLang="en-US" sz="1100" dirty="0"/>
              <a:t>考試統計資料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305844" y="2891036"/>
            <a:ext cx="5578524" cy="1762100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383451" y="3077220"/>
              <a:ext cx="14189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4.6%  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</a:t>
              </a:r>
              <a:endParaRPr lang="zh-HK" altLang="en-US" sz="2800" b="1" dirty="0">
                <a:solidFill>
                  <a:schemeClr val="accent2"/>
                </a:solidFill>
              </a:endParaRPr>
            </a:p>
            <a:p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746672" y="3013844"/>
            <a:ext cx="5790356" cy="1787500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07704" y="4077072"/>
              <a:ext cx="1619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34.8%  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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60.6%</a:t>
            </a:r>
            <a:r>
              <a:rPr lang="zh-TW" altLang="en-US" sz="3800" b="1" dirty="0"/>
              <a:t>等級不變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386" y="1828801"/>
            <a:ext cx="863911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英文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051720" y="2742828"/>
            <a:ext cx="5760640" cy="1872208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383451" y="3077220"/>
              <a:ext cx="1374119" cy="897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8.9%  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</a:t>
              </a:r>
              <a:endParaRPr lang="zh-HK" altLang="en-US" sz="2800" b="1" dirty="0">
                <a:solidFill>
                  <a:schemeClr val="accent2"/>
                </a:solidFill>
              </a:endParaRPr>
            </a:p>
            <a:p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678980" y="2950344"/>
            <a:ext cx="5790356" cy="1787500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07704" y="4077072"/>
              <a:ext cx="1619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34.5%  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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56.6%</a:t>
            </a:r>
            <a:r>
              <a:rPr lang="zh-TW" altLang="en-US" sz="3800" b="1" dirty="0"/>
              <a:t>等級不變</a:t>
            </a:r>
          </a:p>
        </p:txBody>
      </p:sp>
    </p:spTree>
    <p:extLst>
      <p:ext uri="{BB962C8B-B14F-4D97-AF65-F5344CB8AC3E}">
        <p14:creationId xmlns:p14="http://schemas.microsoft.com/office/powerpoint/2010/main" val="2330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370369A-584E-40DC-9C0D-397C57033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" r="3396" b="5680"/>
          <a:stretch/>
        </p:blipFill>
        <p:spPr>
          <a:xfrm>
            <a:off x="421592" y="1760021"/>
            <a:ext cx="8674126" cy="338897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英文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051720" y="2742828"/>
            <a:ext cx="5760640" cy="1872208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383451" y="3077220"/>
              <a:ext cx="1374119" cy="897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5.0%  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</a:t>
              </a:r>
              <a:endParaRPr lang="zh-HK" altLang="en-US" sz="2800" b="1" dirty="0">
                <a:solidFill>
                  <a:schemeClr val="accent2"/>
                </a:solidFill>
              </a:endParaRPr>
            </a:p>
            <a:p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678980" y="2950344"/>
            <a:ext cx="5790356" cy="1787500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07704" y="4077072"/>
              <a:ext cx="1619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31.3%  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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63.7%</a:t>
            </a:r>
            <a:r>
              <a:rPr lang="zh-TW" altLang="en-US" sz="3800" b="1" dirty="0"/>
              <a:t>等級不變</a:t>
            </a:r>
          </a:p>
        </p:txBody>
      </p:sp>
    </p:spTree>
    <p:extLst>
      <p:ext uri="{BB962C8B-B14F-4D97-AF65-F5344CB8AC3E}">
        <p14:creationId xmlns:p14="http://schemas.microsoft.com/office/powerpoint/2010/main" val="38085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519" y="1844824"/>
            <a:ext cx="8689985" cy="34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中文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6165304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- 2014</a:t>
            </a:r>
            <a:r>
              <a:rPr lang="zh-TW" altLang="en-US" sz="1100" dirty="0"/>
              <a:t>考試統計資料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305844" y="2924944"/>
            <a:ext cx="5578524" cy="1762100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660232" y="3068960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19.7%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666280" y="2996952"/>
            <a:ext cx="5790356" cy="1800200"/>
            <a:chOff x="1666280" y="3068960"/>
            <a:chExt cx="5790356" cy="1800200"/>
          </a:xfrm>
        </p:grpSpPr>
        <p:sp>
          <p:nvSpPr>
            <p:cNvPr id="10" name="直角三角形 9"/>
            <p:cNvSpPr/>
            <p:nvPr/>
          </p:nvSpPr>
          <p:spPr>
            <a:xfrm>
              <a:off x="1666280" y="3068960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91680" y="4345940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40.0%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40.3%</a:t>
            </a:r>
            <a:r>
              <a:rPr lang="zh-TW" altLang="en-US" sz="3800" b="1" dirty="0"/>
              <a:t>等級不變</a:t>
            </a:r>
          </a:p>
        </p:txBody>
      </p:sp>
    </p:spTree>
    <p:extLst>
      <p:ext uri="{BB962C8B-B14F-4D97-AF65-F5344CB8AC3E}">
        <p14:creationId xmlns:p14="http://schemas.microsoft.com/office/powerpoint/2010/main" val="20605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913589"/>
            <a:ext cx="8704384" cy="33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中文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23728" y="2819028"/>
            <a:ext cx="5760640" cy="1906116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001616" y="3037801"/>
              <a:ext cx="1471916" cy="483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18.6%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 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733972" y="2996952"/>
            <a:ext cx="5790356" cy="1859000"/>
            <a:chOff x="1666280" y="3068960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666280" y="3068960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91680" y="4345940"/>
              <a:ext cx="1519968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34.3%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 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47.1%</a:t>
            </a:r>
            <a:r>
              <a:rPr lang="zh-TW" altLang="en-US" sz="3800" b="1" dirty="0"/>
              <a:t>等級不變</a:t>
            </a:r>
          </a:p>
        </p:txBody>
      </p:sp>
      <p:sp>
        <p:nvSpPr>
          <p:cNvPr id="14" name="矩形 13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22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296A308-D483-4380-8AE7-E88941C46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" r="2317" b="4410"/>
          <a:stretch/>
        </p:blipFill>
        <p:spPr>
          <a:xfrm>
            <a:off x="443413" y="1843023"/>
            <a:ext cx="8686116" cy="339869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中文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23728" y="2819028"/>
            <a:ext cx="5760640" cy="1906116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001616" y="3037801"/>
              <a:ext cx="1471916" cy="483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15.8%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 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733972" y="2996952"/>
            <a:ext cx="5790356" cy="1859000"/>
            <a:chOff x="1666280" y="3068960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666280" y="3068960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91680" y="4345940"/>
              <a:ext cx="1519968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40.3%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 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43.4%</a:t>
            </a:r>
            <a:r>
              <a:rPr lang="zh-TW" altLang="en-US" sz="3800" b="1" dirty="0"/>
              <a:t>等級不變</a:t>
            </a:r>
          </a:p>
        </p:txBody>
      </p:sp>
      <p:sp>
        <p:nvSpPr>
          <p:cNvPr id="14" name="矩形 13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508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5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09997"/>
              </p:ext>
            </p:extLst>
          </p:nvPr>
        </p:nvGraphicFramePr>
        <p:xfrm>
          <a:off x="914400" y="1784350"/>
          <a:ext cx="7772400" cy="4142402"/>
        </p:xfrm>
        <a:graphic>
          <a:graphicData uri="http://schemas.openxmlformats.org/drawingml/2006/table">
            <a:tbl>
              <a:tblPr/>
              <a:tblGrid>
                <a:gridCol w="23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12-17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 </a:t>
                      </a: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各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職業訓練局 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IVE 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分校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參加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統一收生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計劃申請開始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各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職業訓練局 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青年學院分校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報讀中專教育文憑課程申請開始</a:t>
                      </a: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下午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時正前</a:t>
                      </a: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毅進文憑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網上申請課程最後限期</a:t>
                      </a: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14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  <a:r>
                        <a:rPr kumimoji="1" lang="zh-HK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起</a:t>
                      </a:r>
                      <a:endParaRPr kumimoji="1" lang="en-US" altLang="zh-TW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毅進文憑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學額分配結果透過電郵通知申請人</a:t>
                      </a: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/>
              <a:t>重要日期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1844824"/>
            <a:ext cx="8640959" cy="34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數學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6165304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- 2014</a:t>
            </a:r>
            <a:r>
              <a:rPr lang="zh-TW" altLang="en-US" sz="1100" dirty="0"/>
              <a:t>考試統計資料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009428" y="2852936"/>
            <a:ext cx="5760640" cy="1868016"/>
            <a:chOff x="2305844" y="2875423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75423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660232" y="30689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6.2%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691680" y="3013844"/>
            <a:ext cx="5993680" cy="1855316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07704" y="4077072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51.7%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42.1%</a:t>
            </a:r>
            <a:r>
              <a:rPr lang="zh-TW" altLang="en-US" sz="3800" b="1" dirty="0"/>
              <a:t>等級不變</a:t>
            </a:r>
          </a:p>
        </p:txBody>
      </p:sp>
    </p:spTree>
    <p:extLst>
      <p:ext uri="{BB962C8B-B14F-4D97-AF65-F5344CB8AC3E}">
        <p14:creationId xmlns:p14="http://schemas.microsoft.com/office/powerpoint/2010/main" val="4132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444" y="1822179"/>
            <a:ext cx="8695060" cy="34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數學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051720" y="2785120"/>
            <a:ext cx="5760640" cy="1868016"/>
            <a:chOff x="2305844" y="2875423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75423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41079" y="2939394"/>
              <a:ext cx="1642525" cy="49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13.1%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 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619672" y="2996952"/>
            <a:ext cx="5993680" cy="1855316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16237" y="4208748"/>
              <a:ext cx="1468406" cy="504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37.6%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 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49.3%</a:t>
            </a:r>
            <a:r>
              <a:rPr lang="zh-TW" altLang="en-US" sz="3800" b="1" dirty="0"/>
              <a:t>等級不變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605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53F916F-7D1E-4C70-85AF-6DA86E8CC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" r="4037" b="4688"/>
          <a:stretch/>
        </p:blipFill>
        <p:spPr>
          <a:xfrm>
            <a:off x="411062" y="1842228"/>
            <a:ext cx="8689054" cy="33977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數學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051720" y="2785120"/>
            <a:ext cx="5760640" cy="1868016"/>
            <a:chOff x="2305844" y="2875423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75423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41079" y="2939394"/>
              <a:ext cx="1642525" cy="49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14.6%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 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619672" y="2996952"/>
            <a:ext cx="5993680" cy="1855316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16237" y="4208748"/>
              <a:ext cx="1468406" cy="504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34.4%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 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51.0%</a:t>
            </a:r>
            <a:r>
              <a:rPr lang="zh-TW" altLang="en-US" sz="3800" b="1" dirty="0"/>
              <a:t>等級不變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714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01242"/>
            <a:ext cx="8640960" cy="336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通識教育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6165304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- 2014</a:t>
            </a:r>
            <a:r>
              <a:rPr lang="zh-TW" altLang="en-US" sz="1100" dirty="0"/>
              <a:t>考試統計資料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267744" y="2963044"/>
            <a:ext cx="5578524" cy="1762100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660232" y="3068960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17.6%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759372" y="3081660"/>
            <a:ext cx="5790356" cy="1787500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07704" y="4077072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34.4%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48%</a:t>
            </a:r>
            <a:r>
              <a:rPr lang="zh-TW" altLang="en-US" sz="3800" b="1" dirty="0"/>
              <a:t>等級不變</a:t>
            </a:r>
          </a:p>
        </p:txBody>
      </p:sp>
    </p:spTree>
    <p:extLst>
      <p:ext uri="{BB962C8B-B14F-4D97-AF65-F5344CB8AC3E}">
        <p14:creationId xmlns:p14="http://schemas.microsoft.com/office/powerpoint/2010/main" val="20605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844824"/>
            <a:ext cx="8708380" cy="341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通識教育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23728" y="2780928"/>
            <a:ext cx="5832648" cy="2016224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38084" y="2953968"/>
              <a:ext cx="1446284" cy="457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24.4%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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547664" y="2924943"/>
            <a:ext cx="5816458" cy="1944217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18357" y="4254095"/>
              <a:ext cx="1513147" cy="481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29.8%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 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45.8%</a:t>
            </a:r>
            <a:r>
              <a:rPr lang="zh-TW" altLang="en-US" sz="3800" b="1" dirty="0"/>
              <a:t>等級不變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61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EF3A36E-D076-46E7-8820-25BBC8236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" r="2110" b="6201"/>
          <a:stretch/>
        </p:blipFill>
        <p:spPr>
          <a:xfrm>
            <a:off x="403925" y="1816891"/>
            <a:ext cx="8708380" cy="339857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zh-TW" altLang="zh-TW" b="1" dirty="0"/>
              <a:t>重讀考慮</a:t>
            </a:r>
            <a:r>
              <a:rPr lang="en-US" altLang="zh-TW" b="1" dirty="0"/>
              <a:t> - </a:t>
            </a:r>
            <a:r>
              <a:rPr lang="zh-HK" altLang="en-US" b="1" dirty="0"/>
              <a:t>通識教育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051720" y="2785818"/>
            <a:ext cx="5904656" cy="1899127"/>
            <a:chOff x="2305844" y="2891036"/>
            <a:chExt cx="5578524" cy="1762100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2305844" y="2891036"/>
              <a:ext cx="5578524" cy="1762100"/>
            </a:xfrm>
            <a:prstGeom prst="rtTriangl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38084" y="2953968"/>
              <a:ext cx="1446284" cy="48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accent2"/>
                  </a:solidFill>
                </a:rPr>
                <a:t>20.5%</a:t>
              </a:r>
              <a:r>
                <a:rPr lang="zh-HK" altLang="en-US" sz="2800" b="1" dirty="0">
                  <a:solidFill>
                    <a:schemeClr val="accent2"/>
                  </a:solidFill>
                  <a:sym typeface="Symbol"/>
                </a:rPr>
                <a:t></a:t>
              </a:r>
              <a:endParaRPr lang="zh-TW" alt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547664" y="2924943"/>
            <a:ext cx="5976664" cy="1865171"/>
            <a:chOff x="1746672" y="3013844"/>
            <a:chExt cx="5790356" cy="1787500"/>
          </a:xfrm>
        </p:grpSpPr>
        <p:sp>
          <p:nvSpPr>
            <p:cNvPr id="10" name="直角三角形 9"/>
            <p:cNvSpPr/>
            <p:nvPr/>
          </p:nvSpPr>
          <p:spPr>
            <a:xfrm>
              <a:off x="1746672" y="3013844"/>
              <a:ext cx="5790356" cy="1787500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18357" y="4254095"/>
              <a:ext cx="1472587" cy="50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34.6%</a:t>
              </a:r>
              <a:r>
                <a:rPr lang="zh-HK" altLang="en-US" sz="2800" b="1" dirty="0">
                  <a:solidFill>
                    <a:srgbClr val="002060"/>
                  </a:solidFill>
                  <a:sym typeface="Symbol"/>
                </a:rPr>
                <a:t> 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11760" y="5301208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/>
              <a:t>44.9%</a:t>
            </a:r>
            <a:r>
              <a:rPr lang="zh-TW" altLang="en-US" sz="3800" b="1" dirty="0"/>
              <a:t>等級不變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6165304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資料來源：香港考試及評核局 </a:t>
            </a:r>
            <a:r>
              <a:rPr lang="en-US" altLang="zh-TW" sz="1100" dirty="0"/>
              <a:t>- 2015</a:t>
            </a:r>
            <a:r>
              <a:rPr lang="zh-TW" altLang="en-US" sz="1100" dirty="0"/>
              <a:t>考試統計資料</a:t>
            </a:r>
            <a:r>
              <a:rPr lang="en-US" altLang="zh-TW" sz="1100" dirty="0"/>
              <a:t>_</a:t>
            </a:r>
            <a:r>
              <a:rPr lang="zh-TW" altLang="en-US" sz="1100" dirty="0"/>
              <a:t>香港中學文憑考試重考生成績分析</a:t>
            </a:r>
            <a:r>
              <a:rPr lang="en-GB" altLang="zh-TW" sz="1100" dirty="0"/>
              <a:t>http://www.hkeaa.edu.hk/tc/HKDSE/assessment/exam_reports/exam_stat/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42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重讀考慮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對重考成績提升的信心</a:t>
            </a:r>
          </a:p>
          <a:p>
            <a:r>
              <a:rPr lang="zh-TW" altLang="zh-TW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老師</a:t>
            </a:r>
            <a:r>
              <a:rPr lang="zh-TW" altLang="zh-TW" dirty="0"/>
              <a:t>及</a:t>
            </a:r>
            <a:r>
              <a:rPr lang="zh-TW" altLang="zh-TW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家人</a:t>
            </a:r>
            <a:r>
              <a:rPr lang="zh-TW" altLang="zh-TW" dirty="0"/>
              <a:t>的意見</a:t>
            </a:r>
            <a:r>
              <a:rPr lang="en-US" altLang="zh-TW" dirty="0"/>
              <a:t> </a:t>
            </a:r>
            <a:endParaRPr lang="zh-TW" altLang="zh-TW" dirty="0"/>
          </a:p>
          <a:p>
            <a:r>
              <a:rPr lang="zh-TW" altLang="zh-TW" dirty="0"/>
              <a:t>有沒有其他更好的升學路徑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b="1" dirty="0"/>
              <a:t>保良局莊啟程預科書院</a:t>
            </a:r>
            <a:r>
              <a:rPr lang="en-US" altLang="zh-TW" b="1" dirty="0"/>
              <a:t> (</a:t>
            </a:r>
            <a:r>
              <a:rPr lang="zh-TW" altLang="zh-TW" b="1" dirty="0"/>
              <a:t>大角咀</a:t>
            </a:r>
            <a:r>
              <a:rPr lang="en-US" altLang="zh-TW" b="1" dirty="0"/>
              <a:t>)</a:t>
            </a:r>
          </a:p>
          <a:p>
            <a:pPr lvl="1"/>
            <a:r>
              <a:rPr lang="en-US" altLang="zh-TW" dirty="0"/>
              <a:t>http://www.sfc-plk.edu.hk/plk/sfc/home/index.html</a:t>
            </a:r>
          </a:p>
          <a:p>
            <a:pPr lvl="1"/>
            <a:r>
              <a:rPr lang="zh-TW" altLang="zh-TW" sz="2800" b="1" dirty="0"/>
              <a:t>報名須知：</a:t>
            </a:r>
            <a:r>
              <a:rPr lang="en-US" altLang="zh-TW" sz="2800" b="1" dirty="0"/>
              <a:t>	</a:t>
            </a:r>
          </a:p>
          <a:p>
            <a:pPr lvl="3"/>
            <a:r>
              <a:rPr lang="zh-TW" altLang="zh-TW" dirty="0"/>
              <a:t>身份證正本及副本</a:t>
            </a:r>
            <a:endParaRPr lang="en-US" altLang="zh-TW" dirty="0"/>
          </a:p>
          <a:p>
            <a:pPr lvl="3"/>
            <a:r>
              <a:rPr lang="zh-TW" altLang="zh-TW" dirty="0"/>
              <a:t>最近兩年成績單正副本、公開試成績通知單正副本</a:t>
            </a:r>
            <a:endParaRPr lang="en-US" altLang="zh-TW" dirty="0"/>
          </a:p>
          <a:p>
            <a:pPr lvl="3"/>
            <a:r>
              <a:rPr lang="en-US" altLang="zh-TW" dirty="0"/>
              <a:t>13/7-14/7</a:t>
            </a:r>
            <a:r>
              <a:rPr lang="zh-HK" altLang="en-US" dirty="0"/>
              <a:t>申請</a:t>
            </a:r>
            <a:endParaRPr lang="en-US" altLang="zh-TW" dirty="0"/>
          </a:p>
          <a:p>
            <a:pPr lvl="3"/>
            <a:r>
              <a:rPr lang="zh-TW" altLang="zh-TW" dirty="0"/>
              <a:t>須經面試</a:t>
            </a:r>
            <a:endParaRPr lang="en-US" altLang="zh-TW" b="1" dirty="0"/>
          </a:p>
          <a:p>
            <a:pPr lvl="1"/>
            <a:r>
              <a:rPr lang="zh-TW" altLang="zh-TW" b="1" dirty="0"/>
              <a:t>查詢電話：</a:t>
            </a:r>
            <a:r>
              <a:rPr lang="en-US" altLang="zh-TW" b="1" dirty="0"/>
              <a:t>	</a:t>
            </a:r>
            <a:r>
              <a:rPr lang="en-US" altLang="zh-TW" dirty="0"/>
              <a:t>2390 5010</a:t>
            </a:r>
          </a:p>
          <a:p>
            <a:pPr lvl="1"/>
            <a:r>
              <a:rPr lang="en-US" altLang="zh-TW" dirty="0">
                <a:hlinkClick r:id="rId2"/>
              </a:rPr>
              <a:t>www.sfc-plk.edu.hk/</a:t>
            </a:r>
          </a:p>
          <a:p>
            <a:pPr lvl="1"/>
            <a:endParaRPr lang="en-US" altLang="zh-TW" dirty="0">
              <a:hlinkClick r:id="rId2"/>
            </a:endParaRPr>
          </a:p>
          <a:p>
            <a:r>
              <a:rPr lang="zh-TW" altLang="zh-TW" b="1" dirty="0"/>
              <a:t>保良局第一中學</a:t>
            </a:r>
            <a:r>
              <a:rPr lang="en-US" altLang="zh-TW" b="1" dirty="0"/>
              <a:t> (</a:t>
            </a:r>
            <a:r>
              <a:rPr lang="zh-TW" altLang="zh-TW" b="1" dirty="0"/>
              <a:t>慈雲山</a:t>
            </a:r>
            <a:r>
              <a:rPr lang="en-US" altLang="zh-TW" b="1" dirty="0"/>
              <a:t>) (</a:t>
            </a:r>
            <a:r>
              <a:rPr lang="zh-TW" altLang="zh-TW" b="1" dirty="0"/>
              <a:t>夜校部</a:t>
            </a:r>
            <a:r>
              <a:rPr lang="en-US" altLang="zh-TW" b="1" dirty="0"/>
              <a:t>) </a:t>
            </a:r>
          </a:p>
          <a:p>
            <a:pPr lvl="1"/>
            <a:r>
              <a:rPr lang="zh-TW" altLang="zh-TW" b="1" dirty="0"/>
              <a:t>查詢電話：</a:t>
            </a:r>
            <a:r>
              <a:rPr lang="en-US" altLang="zh-TW" b="1" dirty="0"/>
              <a:t>	2187-3212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放榜後學校支援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51696"/>
              </p:ext>
            </p:extLst>
          </p:nvPr>
        </p:nvGraphicFramePr>
        <p:xfrm>
          <a:off x="971600" y="1628800"/>
          <a:ext cx="7632848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12/7 - </a:t>
                      </a:r>
                      <a:r>
                        <a:rPr lang="en-US" altLang="zh-TW" sz="2400" baseline="0" dirty="0"/>
                        <a:t>15/7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400" kern="100" dirty="0"/>
                        <a:t>升學及就業輔導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學校</a:t>
                      </a:r>
                      <a:endParaRPr lang="en-US" altLang="zh-TW" sz="2400" dirty="0"/>
                    </a:p>
                    <a:p>
                      <a:pPr algn="l"/>
                      <a:r>
                        <a:rPr lang="zh-HK" altLang="en-US" sz="2400" dirty="0"/>
                        <a:t>平日</a:t>
                      </a:r>
                      <a:r>
                        <a:rPr lang="en-US" altLang="zh-HK" sz="2400" baseline="0" dirty="0"/>
                        <a:t> </a:t>
                      </a:r>
                      <a:r>
                        <a:rPr lang="en-US" altLang="zh-TW" sz="1800" dirty="0"/>
                        <a:t>(09:00 - 12:00 </a:t>
                      </a:r>
                      <a:r>
                        <a:rPr lang="zh-TW" altLang="en-US" sz="1800" dirty="0"/>
                        <a:t>及 </a:t>
                      </a:r>
                      <a:r>
                        <a:rPr lang="en-US" altLang="zh-TW" sz="1800" dirty="0"/>
                        <a:t>1:00 - 4:00)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/>
                        <a:t>12/7 - 17/7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成績覆核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校務處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12/7 - </a:t>
                      </a:r>
                      <a:r>
                        <a:rPr lang="en-US" altLang="zh-TW" sz="2400" baseline="0" dirty="0"/>
                        <a:t>17/7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申請重讀中六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校務處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ung Tung\Desktop\Arnold-Schwarzenegger-Qu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1196975"/>
            <a:ext cx="78549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重要日期</a:t>
            </a:r>
          </a:p>
        </p:txBody>
      </p:sp>
      <p:graphicFrame>
        <p:nvGraphicFramePr>
          <p:cNvPr id="30818" name="Group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56024"/>
              </p:ext>
            </p:extLst>
          </p:nvPr>
        </p:nvGraphicFramePr>
        <p:xfrm>
          <a:off x="914400" y="1784350"/>
          <a:ext cx="7772400" cy="4525963"/>
        </p:xfrm>
        <a:graphic>
          <a:graphicData uri="http://schemas.openxmlformats.org/drawingml/2006/table">
            <a:tbl>
              <a:tblPr/>
              <a:tblGrid>
                <a:gridCol w="23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13-15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85000" marR="85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JUPAS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更改已選報課程的優先次序</a:t>
                      </a:r>
                    </a:p>
                    <a:p>
                      <a:pPr marL="53340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申請人可按個別</a:t>
                      </a:r>
                      <a:r>
                        <a:rPr kumimoji="1" lang="zh-TW" alt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指定時段內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於網上申請系統更改已選報的課程選擇</a:t>
                      </a:r>
                    </a:p>
                    <a:p>
                      <a:pPr marL="53340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各項更改：</a:t>
                      </a:r>
                      <a:endParaRPr kumimoji="1" lang="zh-TW" alt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169988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更改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已選報課程的優先次序</a:t>
                      </a:r>
                      <a:endParaRPr kumimoji="1" lang="zh-TW" alt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169988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刪改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任何已選報的課程</a:t>
                      </a:r>
                    </a:p>
                    <a:p>
                      <a:pPr marL="1169988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以新課程</a:t>
                      </a:r>
                      <a:r>
                        <a:rPr kumimoji="1" lang="zh-TW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取代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不超過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項課程／</a:t>
                      </a:r>
                      <a:r>
                        <a:rPr kumimoji="1" lang="zh-TW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增選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最多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項課程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﹝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惟全部選報課程不得超過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﹞</a:t>
                      </a:r>
                    </a:p>
                    <a:p>
                      <a:pPr marL="720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在這段期間內，你只可作出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一次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修改，修改費用全免。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0BF9B-4F17-41A7-9FEC-D95017141F10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ung Tung\Desktop\B1WWGL9CEAAnt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55133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6588125" y="3141663"/>
            <a:ext cx="2289175" cy="923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Gear Up!</a:t>
            </a:r>
            <a:endParaRPr lang="zh-TW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1693156" y="5157192"/>
            <a:ext cx="6264696" cy="92392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n-US" altLang="zh-TW" sz="4000" b="1" dirty="0">
                <a:latin typeface="+mj-lt"/>
                <a:cs typeface="Times New Roman" pitchFamily="18" charset="0"/>
              </a:rPr>
              <a:t>Your future is not destined.</a:t>
            </a:r>
            <a:endParaRPr lang="zh-TW" altLang="en-US" sz="4000" b="1" dirty="0">
              <a:latin typeface="+mj-lt"/>
              <a:cs typeface="Times New Roman" pitchFamily="18" charset="0"/>
            </a:endParaRPr>
          </a:p>
        </p:txBody>
      </p:sp>
      <p:pic>
        <p:nvPicPr>
          <p:cNvPr id="8194" name="Picture 2" descr="C:\Users\Tung Tung\Desktop\arnold%20terminator%205%20vs%203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15616" y="764704"/>
            <a:ext cx="7373878" cy="411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4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0805\Desktop\inspirational-quote-strength-arnold-schwarzeneg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92695"/>
            <a:ext cx="7802563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805\Desktop\arnold-break-ru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1416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1" name="Group 4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74315059"/>
              </p:ext>
            </p:extLst>
          </p:nvPr>
        </p:nvGraphicFramePr>
        <p:xfrm>
          <a:off x="899592" y="1772816"/>
          <a:ext cx="7776864" cy="4852918"/>
        </p:xfrm>
        <a:graphic>
          <a:graphicData uri="http://schemas.openxmlformats.org/drawingml/2006/table">
            <a:tbl>
              <a:tblPr/>
              <a:tblGrid>
                <a:gridCol w="223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8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12-17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本校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申請覆核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DSE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成績 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截止申請時間：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7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月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17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日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下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午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5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時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職業訓練局／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E-APP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院校：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獲錄取的申請人最遲於中午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12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時前到錄取院校繳交留位費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7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月</a:t>
                      </a: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17</a:t>
                      </a: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日後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職業訓練局／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E-APP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院校：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後補遴選和註冊開始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香港樹仁大學：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學士學位課程申請限期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-100" normalizeH="0" baseline="0" noProof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重要日期</a:t>
            </a:r>
            <a:endParaRPr kumimoji="0" lang="zh-TW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E9A9-64B2-4C36-AF87-B65FE4BAFB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重要日期</a:t>
            </a: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16814259"/>
              </p:ext>
            </p:extLst>
          </p:nvPr>
        </p:nvGraphicFramePr>
        <p:xfrm>
          <a:off x="806896" y="1556792"/>
          <a:ext cx="7797552" cy="4791648"/>
        </p:xfrm>
        <a:graphic>
          <a:graphicData uri="http://schemas.openxmlformats.org/drawingml/2006/table">
            <a:tbl>
              <a:tblPr/>
              <a:tblGrid>
                <a:gridCol w="232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月下旬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內地高等院校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各院校公布錄取名單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</a:rPr>
                        <a:t>日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台灣海外聯招會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「聯合分發制」公告錄取名單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香港樹仁大學：</a:t>
                      </a:r>
                      <a:endParaRPr kumimoji="1" lang="en-US" altLang="zh-TW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錄取結果將於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	</a:t>
                      </a:r>
                      <a:r>
                        <a:rPr kumimoji="1" lang="en-US" altLang="zh-TW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https://websims.hksyu.edu:8223/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內公佈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JUPAS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公布正式遴選結果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E9A9-64B2-4C36-AF87-B65FE4BAFB4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重要日期</a:t>
            </a:r>
          </a:p>
        </p:txBody>
      </p:sp>
      <p:graphicFrame>
        <p:nvGraphicFramePr>
          <p:cNvPr id="36896" name="Group 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4565030"/>
              </p:ext>
            </p:extLst>
          </p:nvPr>
        </p:nvGraphicFramePr>
        <p:xfrm>
          <a:off x="817240" y="1600200"/>
          <a:ext cx="7715200" cy="3732536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JUPAS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獲錄取資格的申請人繳交留位費以接受學位限期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HKEAA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發放覆核成績結果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月上旬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內地高等院校：</a:t>
                      </a:r>
                      <a:endParaRPr kumimoji="1" lang="en-US" altLang="zh-TW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院校將根據招生情況進行補錄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E9A9-64B2-4C36-AF87-B65FE4BAFB4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5310</TotalTime>
  <Words>2653</Words>
  <Application>Microsoft Office PowerPoint</Application>
  <PresentationFormat>如螢幕大小 (4:3)</PresentationFormat>
  <Paragraphs>539</Paragraphs>
  <Slides>63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5" baseType="lpstr">
      <vt:lpstr>Arial Unicode MS</vt:lpstr>
      <vt:lpstr>宋体</vt:lpstr>
      <vt:lpstr>宋体</vt:lpstr>
      <vt:lpstr>微軟正黑體</vt:lpstr>
      <vt:lpstr>新細明體</vt:lpstr>
      <vt:lpstr>Arial</vt:lpstr>
      <vt:lpstr>Symbol</vt:lpstr>
      <vt:lpstr>Times New Roman</vt:lpstr>
      <vt:lpstr>Wingdings</vt:lpstr>
      <vt:lpstr>Wingdings 2</vt:lpstr>
      <vt:lpstr>Wingdings 3</vt:lpstr>
      <vt:lpstr>地鐵</vt:lpstr>
      <vt:lpstr>2017 HKDSE放榜提點 </vt:lpstr>
      <vt:lpstr>如有提問，可提交至Google form</vt:lpstr>
      <vt:lpstr>PowerPoint 簡報</vt:lpstr>
      <vt:lpstr>重要日期</vt:lpstr>
      <vt:lpstr>重要日期</vt:lpstr>
      <vt:lpstr>重要日期</vt:lpstr>
      <vt:lpstr>PowerPoint 簡報</vt:lpstr>
      <vt:lpstr>重要日期</vt:lpstr>
      <vt:lpstr>重要日期</vt:lpstr>
      <vt:lpstr>重要日期</vt:lpstr>
      <vt:lpstr>升學出路 </vt:lpstr>
      <vt:lpstr>JUPAS提點 (7月13-15日) </vt:lpstr>
      <vt:lpstr>PowerPoint 簡報</vt:lpstr>
      <vt:lpstr>JUPAS提點 (7月13-15日)</vt:lpstr>
      <vt:lpstr>JUPAS以外的學士學位課程？</vt:lpstr>
      <vt:lpstr>PowerPoint 簡報</vt:lpstr>
      <vt:lpstr>JUPAS提點 (7月13-15日) </vt:lpstr>
      <vt:lpstr>JUPAS FAQ</vt:lpstr>
      <vt:lpstr>JUPAS FAQ</vt:lpstr>
      <vt:lpstr>E-APP / IVE提點 (7月12日 ) </vt:lpstr>
      <vt:lpstr>E-APP / IVE提點 (7月12日 ) </vt:lpstr>
      <vt:lpstr>E-APP / IVE提點 (7月12日 ) </vt:lpstr>
      <vt:lpstr>沒有申請E-APP / IVE ，怎麼辦?</vt:lpstr>
      <vt:lpstr>有關自資學位及副學位的問題 </vt:lpstr>
      <vt:lpstr>有關自資學位及副學位的問題 </vt:lpstr>
      <vt:lpstr>有關自資學位及副學位的問題 </vt:lpstr>
      <vt:lpstr>毅進計劃介紹  </vt:lpstr>
      <vt:lpstr>毅進計劃介紹</vt:lpstr>
      <vt:lpstr>毅進計劃介紹</vt:lpstr>
      <vt:lpstr>毅進計劃介紹</vt:lpstr>
      <vt:lpstr>毅進計劃介紹</vt:lpstr>
      <vt:lpstr>毅進FAQ</vt:lpstr>
      <vt:lpstr>出路階梯</vt:lpstr>
      <vt:lpstr>成績覆核</vt:lpstr>
      <vt:lpstr>成績覆核費用</vt:lpstr>
      <vt:lpstr>覆核日程</vt:lpstr>
      <vt:lpstr>成績覆核(Appeal)成功率?</vt:lpstr>
      <vt:lpstr>成績覆核(Appeal)成功率?</vt:lpstr>
      <vt:lpstr>成績覆核(Appeal)成功率?</vt:lpstr>
      <vt:lpstr>成績覆核(Appeal)成功率?</vt:lpstr>
      <vt:lpstr>成績覆核(Appeal)成功率?</vt:lpstr>
      <vt:lpstr>重讀</vt:lpstr>
      <vt:lpstr>重讀考慮</vt:lpstr>
      <vt:lpstr>重讀考慮 - 英文</vt:lpstr>
      <vt:lpstr>重讀考慮 - 英文</vt:lpstr>
      <vt:lpstr>重讀考慮 - 英文</vt:lpstr>
      <vt:lpstr>重讀考慮 - 中文</vt:lpstr>
      <vt:lpstr>重讀考慮 - 中文</vt:lpstr>
      <vt:lpstr>重讀考慮 - 中文</vt:lpstr>
      <vt:lpstr>重讀考慮 - 數學</vt:lpstr>
      <vt:lpstr>重讀考慮 - 數學</vt:lpstr>
      <vt:lpstr>重讀考慮 - 數學</vt:lpstr>
      <vt:lpstr>重讀考慮 - 通識教育</vt:lpstr>
      <vt:lpstr>重讀考慮 - 通識教育</vt:lpstr>
      <vt:lpstr>重讀考慮 - 通識教育</vt:lpstr>
      <vt:lpstr>重讀考慮</vt:lpstr>
      <vt:lpstr>重讀</vt:lpstr>
      <vt:lpstr>放榜後學校支援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放榜提點</dc:title>
  <dc:creator>Shum Hiu Tung</dc:creator>
  <cp:lastModifiedBy>0805</cp:lastModifiedBy>
  <cp:revision>218</cp:revision>
  <cp:lastPrinted>2017-07-10T04:21:06Z</cp:lastPrinted>
  <dcterms:created xsi:type="dcterms:W3CDTF">2012-07-10T02:41:18Z</dcterms:created>
  <dcterms:modified xsi:type="dcterms:W3CDTF">2017-07-10T04:35:45Z</dcterms:modified>
</cp:coreProperties>
</file>